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36" r:id="rId2"/>
    <p:sldId id="315" r:id="rId3"/>
    <p:sldId id="300" r:id="rId4"/>
    <p:sldId id="301" r:id="rId5"/>
    <p:sldId id="330" r:id="rId6"/>
    <p:sldId id="332" r:id="rId7"/>
    <p:sldId id="331" r:id="rId8"/>
    <p:sldId id="305" r:id="rId9"/>
    <p:sldId id="337" r:id="rId10"/>
    <p:sldId id="334" r:id="rId11"/>
    <p:sldId id="309" r:id="rId12"/>
    <p:sldId id="33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530" autoAdjust="0"/>
  </p:normalViewPr>
  <p:slideViewPr>
    <p:cSldViewPr snapToGrid="0">
      <p:cViewPr varScale="1">
        <p:scale>
          <a:sx n="116" d="100"/>
          <a:sy n="116" d="100"/>
        </p:scale>
        <p:origin x="3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C3C48-EC6B-46B4-B971-882E8F77D68D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49766-D8F7-40E2-B91C-29C12660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46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1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71AC-93F1-418D-B7FD-7EEF89AC963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9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07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95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9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00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38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2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4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40100-AA8B-4468-9FD2-4271F6346A92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7B43F-3609-4D39-AB03-9215F4885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667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stdtypes.html?highlight=list#mutable-sequence-type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546" y="365125"/>
            <a:ext cx="9014254" cy="1817902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n-lt"/>
              </a:rPr>
              <a:t>Lesson </a:t>
            </a:r>
            <a:r>
              <a:rPr lang="en-US" sz="6000" dirty="0" smtClean="0">
                <a:latin typeface="+mn-lt"/>
              </a:rPr>
              <a:t>09: </a:t>
            </a:r>
            <a:r>
              <a:rPr lang="en-US" sz="6000" dirty="0">
                <a:latin typeface="+mn-lt"/>
              </a:rPr>
              <a:t/>
            </a:r>
            <a:br>
              <a:rPr lang="en-US" sz="6000" dirty="0">
                <a:latin typeface="+mn-lt"/>
              </a:rPr>
            </a:br>
            <a:r>
              <a:rPr lang="en-US" sz="6000" dirty="0" smtClean="0">
                <a:solidFill>
                  <a:schemeClr val="accent4"/>
                </a:solidFill>
                <a:latin typeface="+mn-lt"/>
              </a:rPr>
              <a:t>Lists</a:t>
            </a:r>
            <a:endParaRPr lang="en-US" sz="6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1276" y="2409642"/>
            <a:ext cx="11032524" cy="3999395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FF00"/>
                </a:solidFill>
              </a:rPr>
              <a:t>Attendance: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Link: Gitter.im | Code: ????</a:t>
            </a:r>
          </a:p>
          <a:p>
            <a:r>
              <a:rPr lang="en-US" sz="4800" b="1" dirty="0">
                <a:solidFill>
                  <a:srgbClr val="FFFF00"/>
                </a:solidFill>
              </a:rPr>
              <a:t>Class Chat: 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https://gitter.im/IST256/Fudge </a:t>
            </a:r>
          </a:p>
          <a:p>
            <a:r>
              <a:rPr lang="en-US" sz="4400" b="1" dirty="0">
                <a:solidFill>
                  <a:srgbClr val="FFFF00"/>
                </a:solidFill>
              </a:rPr>
              <a:t>Participation</a:t>
            </a:r>
          </a:p>
          <a:p>
            <a:pPr lvl="1"/>
            <a:r>
              <a:rPr lang="en-US" sz="3600" dirty="0">
                <a:latin typeface="Consolas" panose="020B0609020204030204" pitchFamily="49" charset="0"/>
              </a:rPr>
              <a:t>http://ist256.participoll.com/</a:t>
            </a:r>
          </a:p>
          <a:p>
            <a:pPr lvl="1"/>
            <a:endParaRPr lang="en-US" sz="3600" dirty="0">
              <a:latin typeface="Consolas" panose="020B0609020204030204" pitchFamily="49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69" y="210957"/>
            <a:ext cx="2018373" cy="204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01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</a:t>
            </a:r>
            <a:r>
              <a:rPr lang="en-US" sz="4800" dirty="0" smtClean="0">
                <a:solidFill>
                  <a:srgbClr val="FFFF00"/>
                </a:solidFill>
              </a:rPr>
              <a:t>Yourself 2</a:t>
            </a:r>
            <a:r>
              <a:rPr lang="en-US" sz="4800" dirty="0" smtClean="0"/>
              <a:t>: </a:t>
            </a:r>
            <a:r>
              <a:rPr lang="en-US" sz="4800" dirty="0" smtClean="0"/>
              <a:t>List </a:t>
            </a:r>
            <a:r>
              <a:rPr lang="en-US" sz="4800" dirty="0" smtClean="0"/>
              <a:t>Functions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6"/>
                </a:solidFill>
              </a:rPr>
              <a:t>Match the Definition…</a:t>
            </a:r>
            <a:r>
              <a:rPr lang="en-US" dirty="0" smtClean="0">
                <a:solidFill>
                  <a:schemeClr val="accent6"/>
                </a:solidFill>
              </a:rPr>
              <a:t>	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Add anywhere in the list</a:t>
            </a:r>
            <a:endParaRPr lang="en-US" sz="4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Add to the end of the list</a:t>
            </a:r>
            <a:endParaRPr lang="en-US" sz="4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Delete item from the list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Get index of value in list</a:t>
            </a:r>
            <a:endParaRPr lang="en-US" sz="4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index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insert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remove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append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delete</a:t>
            </a:r>
            <a:endParaRPr lang="en-US" sz="4000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</a:rPr>
              <a:t>To its term.</a:t>
            </a:r>
            <a:endParaRPr lang="en-US" sz="3200" dirty="0">
              <a:solidFill>
                <a:schemeClr val="accent6"/>
              </a:solidFill>
            </a:endParaRPr>
          </a:p>
        </p:txBody>
      </p:sp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0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A"/>
          <p:cNvSpPr txBox="1"/>
          <p:nvPr/>
        </p:nvSpPr>
        <p:spPr>
          <a:xfrm>
            <a:off x="8826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A"/>
          <p:cNvSpPr txBox="1"/>
          <p:nvPr/>
        </p:nvSpPr>
        <p:spPr>
          <a:xfrm>
            <a:off x="8826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B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B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answerC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C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answerD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letterD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9" name="answerE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E86EB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0" name="letterE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E86EB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E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377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B0F0"/>
                </a:solidFill>
              </a:rPr>
              <a:t>End-To-End Example: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Bad Password Checker</a:t>
            </a:r>
          </a:p>
          <a:p>
            <a:r>
              <a:rPr lang="en-US" sz="4000" dirty="0" smtClean="0"/>
              <a:t>Read in list of bad passwords from file</a:t>
            </a:r>
          </a:p>
          <a:p>
            <a:r>
              <a:rPr lang="en-US" sz="4000" dirty="0" smtClean="0"/>
              <a:t>Main program loop checks password  as "good" or "bad" password by checking if it exists in the file this repeats until user enters no password.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00B0F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974" y="98196"/>
            <a:ext cx="1507651" cy="150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7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C00000"/>
                </a:solidFill>
              </a:rPr>
              <a:t>Conclusion Activity </a:t>
            </a:r>
            <a:endParaRPr lang="en-US" sz="60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solidFill>
                  <a:schemeClr val="accent2"/>
                </a:solidFill>
              </a:rPr>
              <a:t>"One Important Thing"</a:t>
            </a:r>
          </a:p>
          <a:p>
            <a:pPr marL="0" indent="0">
              <a:buNone/>
            </a:pP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Share </a:t>
            </a:r>
            <a:r>
              <a:rPr lang="en-US" sz="5400" b="1" dirty="0" smtClean="0"/>
              <a:t>one important thing </a:t>
            </a:r>
            <a:r>
              <a:rPr lang="en-US" sz="5400" dirty="0" smtClean="0"/>
              <a:t>you learned in class today!</a:t>
            </a:r>
          </a:p>
          <a:p>
            <a:pPr marL="0" indent="0">
              <a:buNone/>
            </a:pPr>
            <a:endParaRPr lang="en-US" sz="5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C000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3912" y="172770"/>
            <a:ext cx="1708087" cy="1708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5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4"/>
                </a:solidFill>
              </a:rPr>
              <a:t>Agenda</a:t>
            </a:r>
            <a:endParaRPr lang="en-US" sz="60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588985" cy="435133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Lists </a:t>
            </a:r>
            <a:r>
              <a:rPr lang="en-US" sz="3600" dirty="0"/>
              <a:t>as a mutable sequence of values.</a:t>
            </a:r>
          </a:p>
          <a:p>
            <a:r>
              <a:rPr lang="en-US" sz="3600" dirty="0" smtClean="0"/>
              <a:t>Indexing </a:t>
            </a:r>
            <a:r>
              <a:rPr lang="en-US" sz="3600" dirty="0"/>
              <a:t>list values; slice notation.</a:t>
            </a:r>
          </a:p>
          <a:p>
            <a:r>
              <a:rPr lang="en-US" sz="3600" dirty="0" smtClean="0"/>
              <a:t>List </a:t>
            </a:r>
            <a:r>
              <a:rPr lang="en-US" sz="3600" dirty="0"/>
              <a:t>functions and operations like add, remove, update, find</a:t>
            </a:r>
          </a:p>
          <a:p>
            <a:r>
              <a:rPr lang="en-US" sz="3600" dirty="0" smtClean="0"/>
              <a:t>Common </a:t>
            </a:r>
            <a:r>
              <a:rPr lang="en-US" sz="3600" dirty="0"/>
              <a:t>patterns for list management.</a:t>
            </a:r>
          </a:p>
          <a:p>
            <a:pPr marL="0" indent="0">
              <a:buNone/>
            </a:pPr>
            <a:endParaRPr lang="en-US" sz="36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7548664" y="1825625"/>
            <a:ext cx="3805135" cy="4351338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You’ve Read:</a:t>
            </a:r>
          </a:p>
          <a:p>
            <a:pPr lvl="1"/>
            <a:r>
              <a:rPr lang="en-US" sz="2600" dirty="0" err="1"/>
              <a:t>Zybook</a:t>
            </a:r>
            <a:r>
              <a:rPr lang="en-US" sz="2600" dirty="0"/>
              <a:t> </a:t>
            </a:r>
            <a:r>
              <a:rPr lang="en-US" sz="2600" dirty="0" smtClean="0"/>
              <a:t>Ch8</a:t>
            </a:r>
          </a:p>
          <a:p>
            <a:pPr lvl="1"/>
            <a:r>
              <a:rPr lang="en-US" sz="2600" dirty="0" smtClean="0"/>
              <a:t>P4E Ch8</a:t>
            </a:r>
            <a:endParaRPr lang="en-US" sz="2600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548665" y="3962367"/>
            <a:ext cx="4388796" cy="2214596"/>
            <a:chOff x="6965005" y="1825625"/>
            <a:chExt cx="4388796" cy="2214596"/>
          </a:xfrm>
        </p:grpSpPr>
        <p:sp>
          <p:nvSpPr>
            <p:cNvPr id="7" name="Rounded Rectangle 6"/>
            <p:cNvSpPr/>
            <p:nvPr/>
          </p:nvSpPr>
          <p:spPr>
            <a:xfrm>
              <a:off x="6965005" y="1825625"/>
              <a:ext cx="4388796" cy="2214596"/>
            </a:xfrm>
            <a:prstGeom prst="roundRect">
              <a:avLst/>
            </a:prstGeom>
            <a:solidFill>
              <a:srgbClr val="753A8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153070" y="3317413"/>
              <a:ext cx="4014281" cy="461665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2400" dirty="0"/>
                <a:t>https://gitter.im/IST256/Fudge</a:t>
              </a: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788495" y="2377046"/>
              <a:ext cx="2743433" cy="914478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7081736" y="1988194"/>
              <a:ext cx="406616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Questions? Ask in Our Course Chat!</a:t>
              </a:r>
              <a:endPara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903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6"/>
                </a:solidFill>
              </a:rPr>
              <a:t>Connect Activity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dirty="0" smtClean="0"/>
              <a:t>For x = [0,1,2,3,4,5] what is  x[2:4] ?</a:t>
            </a: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[2,3]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</a:rPr>
              <a:t>[1,2,3]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[1,2]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742950" indent="-742950">
              <a:buFont typeface="Arial" panose="020B0604020202020204" pitchFamily="34" charset="0"/>
              <a:buAutoNum type="alphaUcPeriod"/>
            </a:pPr>
            <a:r>
              <a:rPr lang="en-US" sz="4000" dirty="0" smtClean="0">
                <a:solidFill>
                  <a:srgbClr val="92D050"/>
                </a:solidFill>
                <a:latin typeface="Consolas" panose="020B0609020204030204" pitchFamily="49" charset="0"/>
                <a:sym typeface="Wingdings" panose="05000000000000000000" pitchFamily="2" charset="2"/>
              </a:rPr>
              <a:t>[2,3,4,5]</a:t>
            </a:r>
            <a:endParaRPr lang="en-US" sz="4000" dirty="0">
              <a:solidFill>
                <a:srgbClr val="92D050"/>
              </a:solidFill>
              <a:latin typeface="Consolas" panose="020B0609020204030204" pitchFamily="49" charset="0"/>
              <a:sym typeface="Wingdings" panose="05000000000000000000" pitchFamily="2" charset="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5535" y="-76328"/>
            <a:ext cx="1767016" cy="1767016"/>
          </a:xfrm>
          <a:prstGeom prst="rect">
            <a:avLst/>
          </a:prstGeom>
        </p:spPr>
      </p:pic>
      <p:sp>
        <p:nvSpPr>
          <p:cNvPr id="4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6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7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8" name="answerA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letterA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answerB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letterB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answerC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letterC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answerD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letterD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6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5010912"/>
          </a:xfrm>
        </p:spPr>
        <p:txBody>
          <a:bodyPr>
            <a:normAutofit/>
          </a:bodyPr>
          <a:lstStyle/>
          <a:p>
            <a:r>
              <a:rPr lang="en-US" sz="4000" dirty="0"/>
              <a:t>Python </a:t>
            </a:r>
            <a:r>
              <a:rPr lang="en-US" sz="4000" dirty="0">
                <a:solidFill>
                  <a:srgbClr val="FFFF00"/>
                </a:solidFill>
              </a:rPr>
              <a:t>lists</a:t>
            </a:r>
            <a:r>
              <a:rPr lang="en-US" sz="4000" dirty="0"/>
              <a:t> are variables which hold a collection of values. They are actually </a:t>
            </a:r>
            <a:r>
              <a:rPr lang="en-US" sz="4000" i="1" dirty="0">
                <a:solidFill>
                  <a:srgbClr val="FFFF00"/>
                </a:solidFill>
              </a:rPr>
              <a:t>sequences of values</a:t>
            </a:r>
            <a:r>
              <a:rPr lang="en-US" sz="4000" dirty="0"/>
              <a:t>.</a:t>
            </a:r>
          </a:p>
          <a:p>
            <a:r>
              <a:rPr lang="en-US" sz="4000" dirty="0"/>
              <a:t>Like strings, you can </a:t>
            </a:r>
            <a:r>
              <a:rPr lang="en-US" sz="4000" dirty="0">
                <a:solidFill>
                  <a:srgbClr val="FFFF00"/>
                </a:solidFill>
              </a:rPr>
              <a:t>index lists </a:t>
            </a:r>
            <a:r>
              <a:rPr lang="en-US" sz="4000" dirty="0"/>
              <a:t>and use </a:t>
            </a:r>
            <a:r>
              <a:rPr lang="en-US" sz="4000" dirty="0">
                <a:solidFill>
                  <a:srgbClr val="FFFF00"/>
                </a:solidFill>
              </a:rPr>
              <a:t>slice notation</a:t>
            </a:r>
            <a:r>
              <a:rPr lang="en-US" sz="4000" dirty="0"/>
              <a:t>.</a:t>
            </a:r>
          </a:p>
          <a:p>
            <a:r>
              <a:rPr lang="en-US" sz="4000" dirty="0"/>
              <a:t>Unlike </a:t>
            </a:r>
            <a:r>
              <a:rPr lang="en-US" sz="4000" dirty="0" smtClean="0"/>
              <a:t>strings, lists </a:t>
            </a:r>
            <a:r>
              <a:rPr lang="en-US" sz="4000" dirty="0"/>
              <a:t>are </a:t>
            </a:r>
            <a:r>
              <a:rPr lang="en-US" sz="4000" dirty="0">
                <a:solidFill>
                  <a:srgbClr val="FFFF00"/>
                </a:solidFill>
              </a:rPr>
              <a:t>mutable </a:t>
            </a:r>
            <a:r>
              <a:rPr lang="en-US" sz="4000" dirty="0"/>
              <a:t>which means </a:t>
            </a:r>
            <a:r>
              <a:rPr lang="en-US" sz="4000" i="1" dirty="0"/>
              <a:t>they can be changed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In Python, type </a:t>
            </a:r>
            <a:r>
              <a:rPr lang="en-US" sz="4000" dirty="0" smtClean="0">
                <a:solidFill>
                  <a:srgbClr val="FFFF00"/>
                </a:solidFill>
              </a:rPr>
              <a:t>list</a:t>
            </a:r>
            <a:r>
              <a:rPr lang="en-US" sz="4000" dirty="0" smtClean="0"/>
              <a:t> is a </a:t>
            </a:r>
            <a:r>
              <a:rPr lang="en-US" sz="4000" i="1" dirty="0" smtClean="0">
                <a:solidFill>
                  <a:srgbClr val="FFFF00"/>
                </a:solidFill>
              </a:rPr>
              <a:t>sequence type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accent1"/>
                </a:solidFill>
              </a:rPr>
              <a:t>Lists are </a:t>
            </a:r>
            <a:r>
              <a:rPr lang="en-US" sz="5400" dirty="0" smtClean="0">
                <a:solidFill>
                  <a:schemeClr val="accent1"/>
                </a:solidFill>
              </a:rPr>
              <a:t>Mutable Sequence </a:t>
            </a:r>
            <a:r>
              <a:rPr lang="en-US" sz="5400" dirty="0" smtClean="0">
                <a:solidFill>
                  <a:schemeClr val="accent1"/>
                </a:solidFill>
              </a:rPr>
              <a:t>Types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3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1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List Enumeration and Aggregates</a:t>
            </a:r>
          </a:p>
          <a:p>
            <a:r>
              <a:rPr lang="en-US" sz="4000" dirty="0" smtClean="0"/>
              <a:t>Definite Loops</a:t>
            </a:r>
          </a:p>
          <a:p>
            <a:r>
              <a:rPr lang="en-US" sz="4000" dirty="0" smtClean="0"/>
              <a:t>Indexes / Slices</a:t>
            </a:r>
          </a:p>
          <a:p>
            <a:r>
              <a:rPr lang="en-US" sz="4000" dirty="0" smtClean="0"/>
              <a:t>List mutation</a:t>
            </a:r>
          </a:p>
          <a:p>
            <a:r>
              <a:rPr lang="en-US" sz="4000" dirty="0" smtClean="0"/>
              <a:t>Aggregations</a:t>
            </a:r>
          </a:p>
          <a:p>
            <a:pPr marL="0" indent="0">
              <a:buNone/>
            </a:pPr>
            <a:endParaRPr lang="en-US" sz="44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1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8799"/>
            <a:ext cx="10515600" cy="4348163"/>
          </a:xfrm>
        </p:spPr>
        <p:txBody>
          <a:bodyPr>
            <a:normAutofit fontScale="92500" lnSpcReduction="20000"/>
          </a:bodyPr>
          <a:lstStyle/>
          <a:p>
            <a:endParaRPr lang="en-US" sz="4000" dirty="0" smtClean="0"/>
          </a:p>
          <a:p>
            <a:endParaRPr lang="en-US" sz="4000" dirty="0" smtClean="0"/>
          </a:p>
          <a:p>
            <a:endParaRPr lang="en-US" sz="4000" dirty="0"/>
          </a:p>
          <a:p>
            <a:r>
              <a:rPr lang="en-US" sz="4000" dirty="0" smtClean="0"/>
              <a:t>What is the value of the expression on line 2?</a:t>
            </a:r>
            <a:br>
              <a:rPr lang="en-US" sz="4000" dirty="0" smtClean="0"/>
            </a:br>
            <a:endParaRPr lang="en-US" sz="4000" dirty="0" smtClean="0"/>
          </a:p>
          <a:p>
            <a:pPr marL="742950" indent="-742950">
              <a:buFont typeface="+mj-lt"/>
              <a:buAutoNum type="alphaUcPeriod"/>
            </a:pPr>
            <a:r>
              <a:rPr lang="en-US" sz="4000" dirty="0">
                <a:latin typeface="Consolas" panose="020B0609020204030204" pitchFamily="49" charset="0"/>
              </a:rPr>
              <a:t>['A','B+','A']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>
                <a:latin typeface="Consolas" panose="020B0609020204030204" pitchFamily="49" charset="0"/>
              </a:rPr>
              <a:t>['A','B+']</a:t>
            </a:r>
          </a:p>
          <a:p>
            <a:pPr marL="742950" indent="-742950">
              <a:buFont typeface="+mj-lt"/>
              <a:buAutoNum type="alphaUcPeriod"/>
            </a:pPr>
            <a:r>
              <a:rPr lang="en-US" sz="4000" dirty="0" smtClean="0">
                <a:latin typeface="Consolas" panose="020B0609020204030204" pitchFamily="49" charset="0"/>
              </a:rPr>
              <a:t>[</a:t>
            </a:r>
            <a:r>
              <a:rPr lang="en-US" sz="4000" dirty="0">
                <a:latin typeface="Consolas" panose="020B0609020204030204" pitchFamily="49" charset="0"/>
              </a:rPr>
              <a:t>'B+','A</a:t>
            </a:r>
            <a:r>
              <a:rPr lang="en-US" sz="4000" dirty="0" smtClean="0">
                <a:latin typeface="Consolas" panose="020B0609020204030204" pitchFamily="49" charset="0"/>
              </a:rPr>
              <a:t>']</a:t>
            </a:r>
          </a:p>
          <a:p>
            <a:pPr marL="742950" indent="-742950">
              <a:buFont typeface="+mj-lt"/>
              <a:buAutoNum type="alphaUcPeriod"/>
            </a:pPr>
            <a:endParaRPr lang="en-US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FF00"/>
                </a:solidFill>
              </a:rPr>
              <a:t>Check Yourself</a:t>
            </a:r>
            <a:r>
              <a:rPr lang="en-US" sz="5400" dirty="0" smtClean="0"/>
              <a:t>: List Indexes</a:t>
            </a:r>
            <a:endParaRPr lang="en-US" sz="5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7101" y="1955471"/>
            <a:ext cx="6123383" cy="1109462"/>
          </a:xfrm>
          <a:prstGeom prst="rect">
            <a:avLst/>
          </a:prstGeom>
        </p:spPr>
      </p:pic>
      <p:sp>
        <p:nvSpPr>
          <p:cNvPr id="6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8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answerA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0" name="letterA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B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B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C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C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4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536192"/>
            <a:ext cx="10515600" cy="5010912"/>
          </a:xfrm>
        </p:spPr>
        <p:txBody>
          <a:bodyPr>
            <a:normAutofit/>
          </a:bodyPr>
          <a:lstStyle/>
          <a:p>
            <a:r>
              <a:rPr lang="en-US" sz="4000" dirty="0"/>
              <a:t>Like strings, Python lists have an assortment of built in </a:t>
            </a:r>
            <a:r>
              <a:rPr lang="en-US" sz="4000" dirty="0" smtClean="0"/>
              <a:t>functions for </a:t>
            </a:r>
            <a:r>
              <a:rPr lang="en-US" sz="4000" i="1" dirty="0">
                <a:solidFill>
                  <a:srgbClr val="FFFF00"/>
                </a:solidFill>
              </a:rPr>
              <a:t>mutable sequence types</a:t>
            </a:r>
            <a:r>
              <a:rPr lang="en-US" sz="4000" i="1" dirty="0"/>
              <a:t>:</a:t>
            </a:r>
          </a:p>
          <a:p>
            <a:pPr marL="0" indent="0">
              <a:buNone/>
            </a:pPr>
            <a:r>
              <a:rPr lang="en-US" sz="4000" i="1" dirty="0"/>
              <a:t/>
            </a:r>
            <a:br>
              <a:rPr lang="en-US" sz="4000" i="1" dirty="0"/>
            </a:br>
            <a:r>
              <a:rPr lang="en-US" sz="4000" dirty="0"/>
              <a:t>For your reference:</a:t>
            </a:r>
          </a:p>
          <a:p>
            <a:pPr marL="0" indent="0">
              <a:buNone/>
            </a:pPr>
            <a:r>
              <a:rPr lang="en-US" sz="4000" dirty="0">
                <a:hlinkClick r:id="rId2"/>
              </a:rPr>
              <a:t>https://docs.python.org/3/library/stdtypes.html?highlight=list#mutable-sequence-types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solidFill>
                  <a:schemeClr val="accent1"/>
                </a:solidFill>
              </a:rPr>
              <a:t>Built-In List Functions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88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Watch Me Code </a:t>
            </a:r>
            <a:r>
              <a:rPr lang="en-US" sz="54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List Basics</a:t>
            </a:r>
          </a:p>
          <a:p>
            <a:r>
              <a:rPr lang="en-US" sz="4000" dirty="0" smtClean="0"/>
              <a:t>Empty Lists</a:t>
            </a:r>
          </a:p>
          <a:p>
            <a:r>
              <a:rPr lang="en-US" sz="4000" dirty="0" smtClean="0"/>
              <a:t>List Item Management</a:t>
            </a:r>
          </a:p>
          <a:p>
            <a:r>
              <a:rPr lang="en-US" sz="4000" dirty="0" smtClean="0"/>
              <a:t>Methods: append, remove, index</a:t>
            </a:r>
          </a:p>
          <a:p>
            <a:pPr marL="0" indent="0">
              <a:buNone/>
            </a:pPr>
            <a:endParaRPr lang="en-US" sz="4400" dirty="0" smtClean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4602" y="30236"/>
            <a:ext cx="1618268" cy="161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3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FF00"/>
                </a:solidFill>
              </a:rPr>
              <a:t>Check </a:t>
            </a:r>
            <a:r>
              <a:rPr lang="en-US" sz="4800" dirty="0" smtClean="0">
                <a:solidFill>
                  <a:srgbClr val="FFFF00"/>
                </a:solidFill>
              </a:rPr>
              <a:t>Yourself 1</a:t>
            </a:r>
            <a:r>
              <a:rPr lang="en-US" sz="4800" dirty="0" smtClean="0"/>
              <a:t>: </a:t>
            </a:r>
            <a:r>
              <a:rPr lang="en-US" sz="4800" dirty="0" smtClean="0"/>
              <a:t>List </a:t>
            </a:r>
            <a:r>
              <a:rPr lang="en-US" sz="4800" dirty="0" smtClean="0"/>
              <a:t>Functions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accent6"/>
                </a:solidFill>
              </a:rPr>
              <a:t>Match the Definition…</a:t>
            </a:r>
            <a:r>
              <a:rPr lang="en-US" dirty="0" smtClean="0">
                <a:solidFill>
                  <a:schemeClr val="accent6"/>
                </a:solidFill>
              </a:rPr>
              <a:t>	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Add anywhere in the list</a:t>
            </a:r>
            <a:endParaRPr lang="en-US" sz="4000" dirty="0"/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Add to the end of the list</a:t>
            </a:r>
            <a:endParaRPr lang="en-US" sz="4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Delete item from the list</a:t>
            </a:r>
            <a:endParaRPr lang="en-US" sz="4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Get index of value in list</a:t>
            </a:r>
            <a:endParaRPr lang="en-US" sz="4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index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insert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remove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append</a:t>
            </a:r>
          </a:p>
          <a:p>
            <a:pPr marL="914400" indent="-914400">
              <a:buFont typeface="+mj-lt"/>
              <a:buAutoNum type="alphaUcPeriod"/>
            </a:pPr>
            <a:r>
              <a:rPr lang="en-US" sz="4000" dirty="0" smtClean="0"/>
              <a:t>delete</a:t>
            </a:r>
            <a:endParaRPr lang="en-US" sz="4000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127" y="100342"/>
            <a:ext cx="1548142" cy="1548142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6"/>
                </a:solidFill>
              </a:rPr>
              <a:t>To its term.</a:t>
            </a:r>
            <a:endParaRPr lang="en-US" sz="3200" dirty="0">
              <a:solidFill>
                <a:schemeClr val="accent6"/>
              </a:solidFill>
            </a:endParaRPr>
          </a:p>
        </p:txBody>
      </p:sp>
      <p:sp>
        <p:nvSpPr>
          <p:cNvPr id="3" name="counter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D2691E"/>
          </a:solidFill>
        </p:spPr>
        <p:txBody>
          <a:bodyPr vert="horz" rtlCol="0" anchor="ctr" anchorCtr="1">
            <a:noAutofit/>
          </a:bodyPr>
          <a:lstStyle/>
          <a:p>
            <a:r>
              <a:rPr lang="en-US" smtClean="0">
                <a:solidFill>
                  <a:srgbClr val="FFFFFF"/>
                </a:solidFill>
                <a:latin typeface="Segoe UI" panose="020B0502040204020203" pitchFamily="34" charset="0"/>
              </a:rPr>
              <a:t>0</a:t>
            </a:r>
            <a:endParaRPr lang="en-US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7" name="participoll"/>
          <p:cNvSpPr txBox="1"/>
          <p:nvPr/>
        </p:nvSpPr>
        <p:spPr>
          <a:xfrm>
            <a:off x="11366500" y="6096000"/>
            <a:ext cx="482600" cy="444500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vert="horz" rtlCol="0">
            <a:noAutofit/>
          </a:bodyPr>
          <a:lstStyle/>
          <a:p>
            <a:endParaRPr lang="en-US"/>
          </a:p>
        </p:txBody>
      </p:sp>
      <p:sp>
        <p:nvSpPr>
          <p:cNvPr id="10" name="pp_status"/>
          <p:cNvSpPr txBox="1"/>
          <p:nvPr/>
        </p:nvSpPr>
        <p:spPr>
          <a:xfrm>
            <a:off x="8763000" y="6540500"/>
            <a:ext cx="3175000" cy="190500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algn="r"/>
            <a:endParaRPr lang="en-US" sz="900">
              <a:solidFill>
                <a:srgbClr val="FF0000"/>
              </a:solidFill>
              <a:latin typeface="Segoe UI" panose="020B0502040204020203" pitchFamily="34" charset="0"/>
            </a:endParaRPr>
          </a:p>
        </p:txBody>
      </p:sp>
      <p:sp>
        <p:nvSpPr>
          <p:cNvPr id="11" name="answerA"/>
          <p:cNvSpPr txBox="1"/>
          <p:nvPr/>
        </p:nvSpPr>
        <p:spPr>
          <a:xfrm>
            <a:off x="8826500" y="6096000"/>
            <a:ext cx="482600" cy="38100"/>
          </a:xfrm>
          <a:prstGeom prst="rect">
            <a:avLst/>
          </a:prstGeom>
          <a:solidFill>
            <a:srgbClr val="1673D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2" name="letterA"/>
          <p:cNvSpPr txBox="1"/>
          <p:nvPr/>
        </p:nvSpPr>
        <p:spPr>
          <a:xfrm>
            <a:off x="8826500" y="6159500"/>
            <a:ext cx="482600" cy="381000"/>
          </a:xfrm>
          <a:prstGeom prst="rect">
            <a:avLst/>
          </a:prstGeom>
          <a:solidFill>
            <a:srgbClr val="1673D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A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3" name="answerB"/>
          <p:cNvSpPr txBox="1"/>
          <p:nvPr/>
        </p:nvSpPr>
        <p:spPr>
          <a:xfrm>
            <a:off x="9334500" y="6096000"/>
            <a:ext cx="482600" cy="38100"/>
          </a:xfrm>
          <a:prstGeom prst="rect">
            <a:avLst/>
          </a:prstGeom>
          <a:solidFill>
            <a:srgbClr val="008A00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4" name="letterB"/>
          <p:cNvSpPr txBox="1"/>
          <p:nvPr/>
        </p:nvSpPr>
        <p:spPr>
          <a:xfrm>
            <a:off x="9334500" y="6159500"/>
            <a:ext cx="482600" cy="381000"/>
          </a:xfrm>
          <a:prstGeom prst="rect">
            <a:avLst/>
          </a:prstGeom>
          <a:solidFill>
            <a:srgbClr val="008A00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B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5" name="answerC"/>
          <p:cNvSpPr txBox="1"/>
          <p:nvPr/>
        </p:nvSpPr>
        <p:spPr>
          <a:xfrm>
            <a:off x="9842500" y="6096000"/>
            <a:ext cx="482600" cy="38100"/>
          </a:xfrm>
          <a:prstGeom prst="rect">
            <a:avLst/>
          </a:prstGeom>
          <a:solidFill>
            <a:srgbClr val="8D0196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6" name="letterC"/>
          <p:cNvSpPr txBox="1"/>
          <p:nvPr/>
        </p:nvSpPr>
        <p:spPr>
          <a:xfrm>
            <a:off x="9842500" y="6159500"/>
            <a:ext cx="482600" cy="381000"/>
          </a:xfrm>
          <a:prstGeom prst="rect">
            <a:avLst/>
          </a:prstGeom>
          <a:solidFill>
            <a:srgbClr val="8D0196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C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7" name="answerD"/>
          <p:cNvSpPr txBox="1"/>
          <p:nvPr/>
        </p:nvSpPr>
        <p:spPr>
          <a:xfrm>
            <a:off x="10350500" y="6096000"/>
            <a:ext cx="482600" cy="38100"/>
          </a:xfrm>
          <a:prstGeom prst="rect">
            <a:avLst/>
          </a:prstGeom>
          <a:solidFill>
            <a:srgbClr val="FD5C04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8" name="letterD"/>
          <p:cNvSpPr txBox="1"/>
          <p:nvPr/>
        </p:nvSpPr>
        <p:spPr>
          <a:xfrm>
            <a:off x="10350500" y="6159500"/>
            <a:ext cx="482600" cy="381000"/>
          </a:xfrm>
          <a:prstGeom prst="rect">
            <a:avLst/>
          </a:prstGeom>
          <a:solidFill>
            <a:srgbClr val="FD5C04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D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19" name="answerE"/>
          <p:cNvSpPr txBox="1"/>
          <p:nvPr/>
        </p:nvSpPr>
        <p:spPr>
          <a:xfrm>
            <a:off x="10858500" y="6096000"/>
            <a:ext cx="482600" cy="38100"/>
          </a:xfrm>
          <a:prstGeom prst="rect">
            <a:avLst/>
          </a:prstGeom>
          <a:solidFill>
            <a:srgbClr val="E86EB2">
              <a:alpha val="50000"/>
            </a:srgbClr>
          </a:solidFill>
        </p:spPr>
        <p:txBody>
          <a:bodyPr vert="horz" rtlCol="0" anchor="ctr" anchorCtr="1">
            <a:noAutofit/>
          </a:bodyPr>
          <a:lstStyle/>
          <a:p>
            <a:pPr algn="ctr"/>
            <a:endParaRPr lang="en-US" sz="9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  <p:sp>
        <p:nvSpPr>
          <p:cNvPr id="20" name="letterE"/>
          <p:cNvSpPr txBox="1"/>
          <p:nvPr/>
        </p:nvSpPr>
        <p:spPr>
          <a:xfrm>
            <a:off x="10858500" y="6159500"/>
            <a:ext cx="482600" cy="381000"/>
          </a:xfrm>
          <a:prstGeom prst="rect">
            <a:avLst/>
          </a:prstGeom>
          <a:solidFill>
            <a:srgbClr val="E86EB2"/>
          </a:solidFill>
        </p:spPr>
        <p:txBody>
          <a:bodyPr vert="horz" rtlCol="0" anchor="b" anchorCtr="0">
            <a:noAutofit/>
          </a:bodyPr>
          <a:lstStyle/>
          <a:p>
            <a:r>
              <a:rPr lang="en-US" sz="1200" smtClean="0">
                <a:solidFill>
                  <a:srgbClr val="FFFFFF"/>
                </a:solidFill>
                <a:latin typeface="Segoe UI" panose="020B0502040204020203" pitchFamily="34" charset="0"/>
              </a:rPr>
              <a:t>E</a:t>
            </a:r>
            <a:endParaRPr lang="en-US" sz="1200">
              <a:solidFill>
                <a:srgbClr val="FFFFFF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45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2324</TotalTime>
  <Words>386</Words>
  <Application>Microsoft Office PowerPoint</Application>
  <PresentationFormat>Widescreen</PresentationFormat>
  <Paragraphs>105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Consolas</vt:lpstr>
      <vt:lpstr>Segoe UI</vt:lpstr>
      <vt:lpstr>Wingdings</vt:lpstr>
      <vt:lpstr>Office Theme</vt:lpstr>
      <vt:lpstr>Lesson 09:  Lists</vt:lpstr>
      <vt:lpstr>Agenda</vt:lpstr>
      <vt:lpstr>Connect Activity</vt:lpstr>
      <vt:lpstr>Lists are Mutable Sequence Types</vt:lpstr>
      <vt:lpstr>Watch Me Code 1</vt:lpstr>
      <vt:lpstr>Check Yourself: List Indexes</vt:lpstr>
      <vt:lpstr>Built-In List Functions</vt:lpstr>
      <vt:lpstr>Watch Me Code 2</vt:lpstr>
      <vt:lpstr>Check Yourself 1: List Functions</vt:lpstr>
      <vt:lpstr>Check Yourself 2: List Functions</vt:lpstr>
      <vt:lpstr>End-To-End Example:</vt:lpstr>
      <vt:lpstr>Conclusion Activity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Fudge</dc:creator>
  <cp:lastModifiedBy>Michael Fudge</cp:lastModifiedBy>
  <cp:revision>78</cp:revision>
  <dcterms:created xsi:type="dcterms:W3CDTF">2016-08-29T17:53:43Z</dcterms:created>
  <dcterms:modified xsi:type="dcterms:W3CDTF">2017-10-20T12:42:16Z</dcterms:modified>
</cp:coreProperties>
</file>