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63" r:id="rId2"/>
    <p:sldId id="315" r:id="rId3"/>
    <p:sldId id="362" r:id="rId4"/>
    <p:sldId id="300" r:id="rId5"/>
    <p:sldId id="346" r:id="rId6"/>
    <p:sldId id="354" r:id="rId7"/>
    <p:sldId id="348" r:id="rId8"/>
    <p:sldId id="364" r:id="rId9"/>
    <p:sldId id="365" r:id="rId10"/>
    <p:sldId id="355" r:id="rId11"/>
    <p:sldId id="356" r:id="rId12"/>
    <p:sldId id="357" r:id="rId13"/>
    <p:sldId id="358" r:id="rId14"/>
    <p:sldId id="349" r:id="rId15"/>
    <p:sldId id="350" r:id="rId16"/>
    <p:sldId id="359" r:id="rId17"/>
    <p:sldId id="351" r:id="rId18"/>
    <p:sldId id="309" r:id="rId19"/>
    <p:sldId id="36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30" autoAdjust="0"/>
  </p:normalViewPr>
  <p:slideViewPr>
    <p:cSldViewPr snapToGrid="0">
      <p:cViewPr varScale="1">
        <p:scale>
          <a:sx n="113" d="100"/>
          <a:sy n="113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3C48-EC6B-46B4-B971-882E8F77D68D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9766-D8F7-40E2-B91C-29C12660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 and sweet</a:t>
            </a:r>
            <a:r>
              <a:rPr lang="en-US" baseline="0" dirty="0" smtClean="0"/>
              <a:t>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3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named</a:t>
            </a:r>
            <a:r>
              <a:rPr lang="en-US" baseline="0" dirty="0" smtClean="0"/>
              <a:t> arguments.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13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named</a:t>
            </a:r>
            <a:r>
              <a:rPr lang="en-US" baseline="0" dirty="0" smtClean="0"/>
              <a:t> arguments.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</a:t>
            </a:r>
            <a:r>
              <a:rPr lang="en-US" sz="6000" dirty="0" smtClean="0">
                <a:latin typeface="+mn-lt"/>
              </a:rPr>
              <a:t>06: </a:t>
            </a:r>
            <a:r>
              <a:rPr lang="en-US" sz="6000" dirty="0">
                <a:latin typeface="+mn-lt"/>
              </a:rPr>
              <a:t/>
            </a:r>
            <a:br>
              <a:rPr lang="en-US" sz="6000" dirty="0">
                <a:latin typeface="+mn-lt"/>
              </a:rPr>
            </a:br>
            <a:r>
              <a:rPr lang="en-US" sz="6000" dirty="0" smtClean="0">
                <a:solidFill>
                  <a:schemeClr val="accent4"/>
                </a:solidFill>
                <a:latin typeface="+mn-lt"/>
              </a:rPr>
              <a:t>Functions</a:t>
            </a:r>
            <a:endParaRPr lang="en-US" sz="6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1276" y="2409642"/>
            <a:ext cx="11032524" cy="399939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Link: </a:t>
            </a:r>
            <a:r>
              <a:rPr lang="en-US" sz="3600" dirty="0"/>
              <a:t>In Gitter.im </a:t>
            </a:r>
            <a:r>
              <a:rPr lang="en-US" sz="3600" dirty="0">
                <a:latin typeface="Consolas" panose="020B0609020204030204" pitchFamily="49" charset="0"/>
              </a:rPr>
              <a:t>| Code: ????</a:t>
            </a:r>
          </a:p>
          <a:p>
            <a:r>
              <a:rPr lang="en-US" sz="4800" b="1" dirty="0">
                <a:solidFill>
                  <a:srgbClr val="FFFF00"/>
                </a:solidFill>
              </a:rPr>
              <a:t>Class Chat: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https://gitter.im/IST256/Fudge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http://ist256.participoll.com/</a:t>
            </a:r>
          </a:p>
          <a:p>
            <a:pPr lvl="1"/>
            <a:endParaRPr lang="en-US" sz="3600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28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755702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Python </a:t>
            </a:r>
            <a:r>
              <a:rPr lang="en-US" sz="3600" b="1" dirty="0" smtClean="0">
                <a:solidFill>
                  <a:srgbClr val="FFFF00"/>
                </a:solidFill>
              </a:rPr>
              <a:t>modules </a:t>
            </a:r>
            <a:r>
              <a:rPr lang="en-US" sz="3600" dirty="0" smtClean="0"/>
              <a:t>are separate files of Python functions.</a:t>
            </a:r>
          </a:p>
          <a:p>
            <a:r>
              <a:rPr lang="en-US" sz="3600" dirty="0" smtClean="0"/>
              <a:t>In an object-oriented context functions are called </a:t>
            </a:r>
            <a:r>
              <a:rPr lang="en-US" sz="3600" b="1" dirty="0">
                <a:solidFill>
                  <a:srgbClr val="FFFF00"/>
                </a:solidFill>
              </a:rPr>
              <a:t>Methods</a:t>
            </a:r>
            <a:r>
              <a:rPr lang="en-US" sz="3600" dirty="0"/>
              <a:t>.</a:t>
            </a:r>
            <a:endParaRPr lang="en-US" sz="3600" dirty="0" smtClean="0"/>
          </a:p>
          <a:p>
            <a:r>
              <a:rPr lang="en-US" sz="3600" dirty="0" smtClean="0"/>
              <a:t>When you </a:t>
            </a:r>
            <a:r>
              <a:rPr lang="en-US" sz="3600" b="1" dirty="0">
                <a:solidFill>
                  <a:srgbClr val="FFFF00"/>
                </a:solidFill>
              </a:rPr>
              <a:t>import</a:t>
            </a:r>
            <a:r>
              <a:rPr lang="en-US" sz="3600" b="1" dirty="0" smtClean="0"/>
              <a:t> </a:t>
            </a:r>
            <a:r>
              <a:rPr lang="en-US" sz="3600" dirty="0" smtClean="0"/>
              <a:t>a module, Python executes the and all the variables and methods</a:t>
            </a:r>
            <a:r>
              <a:rPr lang="en-US" sz="3600" smtClean="0"/>
              <a:t>/ functions module </a:t>
            </a:r>
            <a:r>
              <a:rPr lang="en-US" sz="3600" dirty="0" smtClean="0"/>
              <a:t>become available to your program. </a:t>
            </a:r>
          </a:p>
          <a:p>
            <a:r>
              <a:rPr lang="en-US" sz="3600" dirty="0" smtClean="0"/>
              <a:t>The </a:t>
            </a:r>
            <a:r>
              <a:rPr lang="en-US" sz="3600" b="1" dirty="0" err="1" smtClean="0">
                <a:solidFill>
                  <a:srgbClr val="FFFF00"/>
                </a:solidFill>
              </a:rPr>
              <a:t>dir</a:t>
            </a:r>
            <a:r>
              <a:rPr lang="en-US" sz="3600" b="1" dirty="0" smtClean="0">
                <a:solidFill>
                  <a:srgbClr val="FFFF00"/>
                </a:solidFill>
              </a:rPr>
              <a:t>() </a:t>
            </a:r>
            <a:r>
              <a:rPr lang="en-US" sz="3600" dirty="0" smtClean="0"/>
              <a:t>function will display the names defined by the module.</a:t>
            </a:r>
          </a:p>
          <a:p>
            <a:r>
              <a:rPr lang="en-US" sz="3600" dirty="0" smtClean="0"/>
              <a:t>You can get </a:t>
            </a:r>
            <a:r>
              <a:rPr lang="en-US" sz="3600" b="1" dirty="0" smtClean="0">
                <a:solidFill>
                  <a:srgbClr val="FFFF00"/>
                </a:solidFill>
              </a:rPr>
              <a:t>help() </a:t>
            </a:r>
            <a:r>
              <a:rPr lang="en-US" sz="3600" dirty="0" smtClean="0"/>
              <a:t>on any function name to see how to use it.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</a:rPr>
              <a:t>Functions &amp; Python Modules</a:t>
            </a:r>
            <a:endParaRPr lang="en-U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Python language has several modules which are included with the base language: </a:t>
            </a:r>
            <a:r>
              <a:rPr lang="en-US" sz="3600" b="1" dirty="0" smtClean="0">
                <a:solidFill>
                  <a:srgbClr val="FFFF00"/>
                </a:solidFill>
              </a:rPr>
              <a:t>Python Standard Library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>
                <a:hlinkClick r:id="rId2"/>
              </a:rPr>
              <a:t>https://docs.python.org/3/library</a:t>
            </a:r>
            <a:r>
              <a:rPr lang="en-US" sz="3600" dirty="0" smtClean="0">
                <a:hlinkClick r:id="rId2"/>
              </a:rPr>
              <a:t>/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In addition you can import other libraries found on the Internet. </a:t>
            </a:r>
          </a:p>
          <a:p>
            <a:r>
              <a:rPr lang="en-US" sz="3600" dirty="0" smtClean="0"/>
              <a:t>More on this in a few weeks.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</a:rPr>
              <a:t>Built in Modules vs. External</a:t>
            </a:r>
            <a:endParaRPr lang="en-U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Watch Me Code 1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Import Modules:</a:t>
            </a:r>
          </a:p>
          <a:p>
            <a:r>
              <a:rPr lang="en-US" sz="3600" dirty="0" smtClean="0"/>
              <a:t>Import sys, math and random</a:t>
            </a:r>
          </a:p>
          <a:p>
            <a:r>
              <a:rPr lang="en-US" sz="3600" dirty="0" err="1" smtClean="0"/>
              <a:t>dir</a:t>
            </a:r>
            <a:r>
              <a:rPr lang="en-US" sz="3600" dirty="0" smtClean="0"/>
              <a:t>()</a:t>
            </a:r>
          </a:p>
          <a:p>
            <a:r>
              <a:rPr lang="en-US" sz="3600" dirty="0" smtClean="0"/>
              <a:t>help()</a:t>
            </a:r>
          </a:p>
          <a:p>
            <a:endParaRPr lang="en-US" sz="36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47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6"/>
                </a:solidFill>
              </a:rPr>
              <a:t>User-Defined Functions</a:t>
            </a:r>
            <a:endParaRPr lang="en-US" sz="5400" dirty="0">
              <a:solidFill>
                <a:schemeClr val="accent6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can create out own functions with the </a:t>
            </a:r>
            <a:r>
              <a:rPr lang="en-US" sz="3600" b="1" dirty="0" err="1" smtClean="0">
                <a:solidFill>
                  <a:srgbClr val="FFFF00"/>
                </a:solidFill>
              </a:rPr>
              <a:t>def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statement. </a:t>
            </a:r>
          </a:p>
          <a:p>
            <a:r>
              <a:rPr lang="en-US" sz="3600" dirty="0" smtClean="0"/>
              <a:t>Functions should </a:t>
            </a:r>
            <a:r>
              <a:rPr lang="en-US" sz="3600" b="1" dirty="0" smtClean="0">
                <a:solidFill>
                  <a:srgbClr val="FFFF00"/>
                </a:solidFill>
              </a:rPr>
              <a:t>return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a value.</a:t>
            </a: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def</a:t>
            </a:r>
            <a:r>
              <a:rPr lang="en-US" sz="36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function-name</a:t>
            </a:r>
            <a:r>
              <a:rPr lang="en-US" sz="3600" b="1" dirty="0">
                <a:solidFill>
                  <a:srgbClr val="92D050"/>
                </a:solidFill>
                <a:latin typeface="Consolas" panose="020B0609020204030204" pitchFamily="49" charset="0"/>
              </a:rPr>
              <a:t>(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arguments</a:t>
            </a:r>
            <a:r>
              <a:rPr lang="en-US" sz="3600" b="1" dirty="0">
                <a:solidFill>
                  <a:srgbClr val="92D050"/>
                </a:solidFill>
                <a:latin typeface="Consolas" panose="020B0609020204030204" pitchFamily="49" charset="0"/>
              </a:rPr>
              <a:t>)</a:t>
            </a:r>
            <a:r>
              <a:rPr lang="en-US" sz="36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:</a:t>
            </a:r>
            <a:endParaRPr lang="en-US" sz="3600" b="1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	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statements-in-function</a:t>
            </a:r>
            <a:b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</a:b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sz="3600" b="1" dirty="0">
                <a:solidFill>
                  <a:srgbClr val="92D050"/>
                </a:solidFill>
                <a:latin typeface="Consolas" panose="020B0609020204030204" pitchFamily="49" charset="0"/>
              </a:rPr>
              <a:t>return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expression</a:t>
            </a:r>
            <a:b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</a:br>
            <a:endParaRPr lang="en-US" sz="3600" i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9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Watch Me Code 2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Area and Perimeter of a rectangle.</a:t>
            </a:r>
          </a:p>
          <a:p>
            <a:pPr>
              <a:buFontTx/>
              <a:buChar char="-"/>
            </a:pPr>
            <a:r>
              <a:rPr lang="en-US" sz="3600" dirty="0" smtClean="0"/>
              <a:t>Functions make code readable</a:t>
            </a:r>
          </a:p>
          <a:p>
            <a:pPr>
              <a:buFontTx/>
              <a:buChar char="-"/>
            </a:pPr>
            <a:r>
              <a:rPr lang="en-US" sz="3600" dirty="0" smtClean="0"/>
              <a:t>Concept: Named Arguments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4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Variables defined outside any function are </a:t>
            </a:r>
            <a:r>
              <a:rPr lang="en-US" sz="3600" b="1" dirty="0" smtClean="0">
                <a:solidFill>
                  <a:srgbClr val="FFFF00"/>
                </a:solidFill>
              </a:rPr>
              <a:t>Global Variables. </a:t>
            </a:r>
            <a:r>
              <a:rPr lang="en-US" sz="3600" dirty="0" smtClean="0"/>
              <a:t>These  are accessible </a:t>
            </a:r>
            <a:r>
              <a:rPr lang="en-US" sz="3600" b="1" i="1" dirty="0" smtClean="0"/>
              <a:t>from everywhere</a:t>
            </a:r>
            <a:r>
              <a:rPr lang="en-US" sz="3600" dirty="0" smtClean="0"/>
              <a:t> including inside function definitions.</a:t>
            </a:r>
          </a:p>
          <a:p>
            <a:r>
              <a:rPr lang="en-US" sz="3600" dirty="0" smtClean="0"/>
              <a:t>Variables defined inside a function are </a:t>
            </a:r>
            <a:r>
              <a:rPr lang="en-US" sz="3600" b="1" dirty="0" smtClean="0">
                <a:solidFill>
                  <a:srgbClr val="FFFF00"/>
                </a:solidFill>
              </a:rPr>
              <a:t>Local Variables</a:t>
            </a:r>
            <a:r>
              <a:rPr lang="en-US" sz="3600" dirty="0" smtClean="0"/>
              <a:t>, and are only accessible inside the function definition.</a:t>
            </a:r>
          </a:p>
          <a:p>
            <a:r>
              <a:rPr lang="en-US" sz="3600" dirty="0" smtClean="0"/>
              <a:t>Local variables with the same name take precedence over global variables </a:t>
            </a:r>
          </a:p>
          <a:p>
            <a:r>
              <a:rPr lang="en-US" sz="3600" b="1" dirty="0" smtClean="0"/>
              <a:t>Best Practice: </a:t>
            </a:r>
            <a:r>
              <a:rPr lang="en-US" sz="3600" b="1" dirty="0" smtClean="0">
                <a:solidFill>
                  <a:srgbClr val="FFFF00"/>
                </a:solidFill>
              </a:rPr>
              <a:t>Avoid Global Variable Use In Functions!!!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</a:rPr>
              <a:t>Function Variable Scope</a:t>
            </a:r>
            <a:endParaRPr lang="en-US" sz="54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5350933"/>
            <a:ext cx="9965267" cy="54186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Watch Me Code 3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Area and Perimeter of a rectangle.</a:t>
            </a:r>
          </a:p>
          <a:p>
            <a:pPr>
              <a:buFontTx/>
              <a:buChar char="-"/>
            </a:pPr>
            <a:r>
              <a:rPr lang="en-US" sz="3600" dirty="0" smtClean="0"/>
              <a:t>Understanding global variables</a:t>
            </a:r>
          </a:p>
          <a:p>
            <a:pPr>
              <a:buFontTx/>
              <a:buChar char="-"/>
            </a:pPr>
            <a:r>
              <a:rPr lang="en-US" sz="3600" dirty="0" smtClean="0"/>
              <a:t>Avoid their use in functions, use arguments instead.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9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Check Yourself</a:t>
            </a:r>
            <a:r>
              <a:rPr lang="en-US" sz="4800" dirty="0" smtClean="0"/>
              <a:t>: Understanding Scope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625548" y="1825625"/>
            <a:ext cx="5728252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the value of the variable </a:t>
            </a:r>
            <a:r>
              <a:rPr lang="en-US" sz="4000" b="1" dirty="0" smtClean="0"/>
              <a:t>a</a:t>
            </a:r>
            <a:r>
              <a:rPr lang="en-US" sz="4000" dirty="0" smtClean="0"/>
              <a:t> as printed on line 7</a:t>
            </a:r>
            <a:r>
              <a:rPr lang="en-US" sz="4000" dirty="0" smtClean="0"/>
              <a:t>?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2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0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No Idea!?!?</a:t>
            </a:r>
            <a:endParaRPr lang="en-US" sz="4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12" y="1753583"/>
            <a:ext cx="4023654" cy="3810637"/>
          </a:xfrm>
        </p:spPr>
      </p:pic>
      <p:sp>
        <p:nvSpPr>
          <p:cNvPr id="5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answerA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letterA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B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B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answerC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C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51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End-To-End Example: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Temperature Conversions as functions</a:t>
            </a:r>
          </a:p>
          <a:p>
            <a:r>
              <a:rPr lang="en-US" sz="4000" dirty="0" smtClean="0"/>
              <a:t>Two functions f2c and c2f:</a:t>
            </a:r>
          </a:p>
          <a:p>
            <a:r>
              <a:rPr lang="en-US" sz="4000" dirty="0" smtClean="0"/>
              <a:t>Write program similar to a previous homework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Conclusion Activity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"One Important Thing"</a:t>
            </a:r>
          </a:p>
          <a:p>
            <a:pPr marL="0" indent="0">
              <a:buNone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Share </a:t>
            </a:r>
            <a:r>
              <a:rPr lang="en-US" sz="5400" b="1" dirty="0" smtClean="0"/>
              <a:t>one important thing </a:t>
            </a:r>
            <a:r>
              <a:rPr lang="en-US" sz="5400" dirty="0" smtClean="0"/>
              <a:t>you learned in class today!</a:t>
            </a:r>
          </a:p>
          <a:p>
            <a:pPr marL="0" indent="0">
              <a:buNone/>
            </a:pP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12" y="172770"/>
            <a:ext cx="1708087" cy="1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74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4"/>
                </a:solidFill>
              </a:rPr>
              <a:t>Agenda</a:t>
            </a:r>
            <a:endParaRPr lang="en-US" sz="6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88985" cy="4351338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U</a:t>
            </a:r>
            <a:r>
              <a:rPr lang="en-US" sz="3600" dirty="0" smtClean="0"/>
              <a:t>sing import for functions from a module.</a:t>
            </a:r>
            <a:endParaRPr lang="en-US" sz="3600" dirty="0"/>
          </a:p>
          <a:p>
            <a:r>
              <a:rPr lang="en-US" sz="3600" dirty="0" smtClean="0"/>
              <a:t>How </a:t>
            </a:r>
            <a:r>
              <a:rPr lang="en-US" sz="3600" dirty="0"/>
              <a:t>to inspect module contents and get help on functions. </a:t>
            </a:r>
          </a:p>
          <a:p>
            <a:r>
              <a:rPr lang="en-US" sz="3600" dirty="0" smtClean="0"/>
              <a:t>User-defined functions</a:t>
            </a:r>
            <a:r>
              <a:rPr lang="en-US" sz="3600" dirty="0"/>
              <a:t>: arguments, named arguments, return values</a:t>
            </a:r>
          </a:p>
          <a:p>
            <a:r>
              <a:rPr lang="en-US" sz="3600" dirty="0" smtClean="0"/>
              <a:t>How </a:t>
            </a:r>
            <a:r>
              <a:rPr lang="en-US" sz="3600" dirty="0"/>
              <a:t>to modularize our code with </a:t>
            </a:r>
            <a:r>
              <a:rPr lang="en-US" sz="3600" dirty="0" smtClean="0"/>
              <a:t>user-defined functions</a:t>
            </a:r>
            <a:r>
              <a:rPr lang="en-US" sz="3600" dirty="0"/>
              <a:t>.</a:t>
            </a:r>
            <a:endParaRPr lang="en-US" sz="36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548664" y="1825625"/>
            <a:ext cx="3805135" cy="4351338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You’ve Read:</a:t>
            </a:r>
          </a:p>
          <a:p>
            <a:pPr lvl="1"/>
            <a:r>
              <a:rPr lang="en-US" sz="2600" dirty="0" err="1"/>
              <a:t>Zybook</a:t>
            </a:r>
            <a:r>
              <a:rPr lang="en-US" sz="2600" dirty="0"/>
              <a:t> </a:t>
            </a:r>
            <a:r>
              <a:rPr lang="en-US" sz="2600" dirty="0" err="1" smtClean="0"/>
              <a:t>Ch</a:t>
            </a:r>
            <a:r>
              <a:rPr lang="en-US" sz="2600" dirty="0" smtClean="0"/>
              <a:t> 5</a:t>
            </a:r>
          </a:p>
          <a:p>
            <a:pPr lvl="1"/>
            <a:r>
              <a:rPr lang="en-US" sz="2600" dirty="0" smtClean="0"/>
              <a:t>P4E </a:t>
            </a:r>
            <a:r>
              <a:rPr lang="en-US" sz="2600" dirty="0" err="1" smtClean="0"/>
              <a:t>Ch</a:t>
            </a:r>
            <a:r>
              <a:rPr lang="en-US" sz="2600" dirty="0" smtClean="0"/>
              <a:t> 4</a:t>
            </a:r>
            <a:endParaRPr lang="en-US" sz="2600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48665" y="3962367"/>
            <a:ext cx="4388796" cy="2214596"/>
            <a:chOff x="6965005" y="1825625"/>
            <a:chExt cx="4388796" cy="2214596"/>
          </a:xfrm>
        </p:grpSpPr>
        <p:sp>
          <p:nvSpPr>
            <p:cNvPr id="7" name="Rounded Rectangle 6"/>
            <p:cNvSpPr/>
            <p:nvPr/>
          </p:nvSpPr>
          <p:spPr>
            <a:xfrm>
              <a:off x="6965005" y="1825625"/>
              <a:ext cx="4388796" cy="2214596"/>
            </a:xfrm>
            <a:prstGeom prst="roundRect">
              <a:avLst/>
            </a:prstGeom>
            <a:solidFill>
              <a:srgbClr val="753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53070" y="3317413"/>
              <a:ext cx="4014281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https://gitter.im/IST256/Fudge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8495" y="2377046"/>
              <a:ext cx="2743433" cy="9144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81736" y="1988194"/>
              <a:ext cx="4066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Questions? Ask in Our Course Chat!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0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125"/>
            <a:ext cx="10972800" cy="93027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4"/>
                </a:solidFill>
              </a:rPr>
              <a:t>Student submission of the week</a:t>
            </a:r>
            <a:endParaRPr lang="en-US" sz="6000" dirty="0">
              <a:solidFill>
                <a:schemeClr val="accent4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137400" y="1295399"/>
            <a:ext cx="4216399" cy="54737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What </a:t>
            </a:r>
            <a:r>
              <a:rPr lang="en-US" sz="3000" dirty="0"/>
              <a:t>w</a:t>
            </a:r>
            <a:r>
              <a:rPr lang="en-US" sz="3000" dirty="0" smtClean="0"/>
              <a:t>e liked about it:</a:t>
            </a:r>
          </a:p>
          <a:p>
            <a:r>
              <a:rPr lang="en-US" sz="3000" dirty="0" smtClean="0"/>
              <a:t>Student came up with a plan.</a:t>
            </a:r>
          </a:p>
          <a:p>
            <a:r>
              <a:rPr lang="en-US" sz="3000" dirty="0" smtClean="0"/>
              <a:t>Used if to catch grades outside 0-600 range</a:t>
            </a:r>
          </a:p>
          <a:p>
            <a:r>
              <a:rPr lang="en-US" sz="3000" dirty="0" smtClean="0"/>
              <a:t>Used if else ladder to bucket number grades to letter grades</a:t>
            </a:r>
          </a:p>
          <a:p>
            <a:r>
              <a:rPr lang="en-US" sz="3000" dirty="0" smtClean="0"/>
              <a:t>Knows how to use format codes</a:t>
            </a:r>
          </a:p>
          <a:p>
            <a:r>
              <a:rPr lang="en-US" sz="3000" dirty="0" smtClean="0"/>
              <a:t>Used try except to catch bad input!</a:t>
            </a:r>
            <a:endParaRPr lang="en-US" sz="2600" dirty="0"/>
          </a:p>
          <a:p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0998" y="1295399"/>
            <a:ext cx="6477001" cy="547374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3056467" y="1938867"/>
            <a:ext cx="4148666" cy="3386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619498" y="2836333"/>
            <a:ext cx="3585635" cy="84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200400" y="3253340"/>
            <a:ext cx="4004734" cy="4275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690533" y="4891641"/>
            <a:ext cx="2514600" cy="127209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006601" y="6375400"/>
            <a:ext cx="5393266" cy="338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990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</a:rPr>
              <a:t>Connect Activity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dirty="0" smtClean="0"/>
              <a:t>The act of invoking a function is known as a: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run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call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definition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000" dirty="0" smtClean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parameter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  <a:sym typeface="Wingdings" panose="05000000000000000000" pitchFamily="2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35" y="-76328"/>
            <a:ext cx="1767016" cy="1767016"/>
          </a:xfrm>
          <a:prstGeom prst="rect">
            <a:avLst/>
          </a:prstGeom>
        </p:spPr>
      </p:pic>
      <p:sp>
        <p:nvSpPr>
          <p:cNvPr id="4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81842"/>
            <a:ext cx="10515600" cy="4701705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FFFF00"/>
                </a:solidFill>
              </a:rPr>
              <a:t>Function </a:t>
            </a:r>
            <a:r>
              <a:rPr lang="en-US" sz="3600" dirty="0" smtClean="0"/>
              <a:t>is a named sequence of statements which accomplish a task. They promote modularity, making our code less complex, easier to understand and encourage code-reuse. </a:t>
            </a:r>
          </a:p>
          <a:p>
            <a:r>
              <a:rPr lang="en-US" sz="3600" dirty="0" smtClean="0"/>
              <a:t>When you “run” a defined function it’s known as a </a:t>
            </a:r>
            <a:r>
              <a:rPr lang="en-US" sz="3600" b="1" dirty="0" smtClean="0">
                <a:solidFill>
                  <a:srgbClr val="FFFF00"/>
                </a:solidFill>
              </a:rPr>
              <a:t>function call</a:t>
            </a:r>
            <a:r>
              <a:rPr lang="en-US" sz="3600" dirty="0" smtClean="0"/>
              <a:t>. Functions are designed to be </a:t>
            </a:r>
            <a:r>
              <a:rPr lang="en-US" sz="3600" b="1" i="1" dirty="0" smtClean="0"/>
              <a:t>written once</a:t>
            </a:r>
            <a:r>
              <a:rPr lang="en-US" sz="3600" dirty="0" smtClean="0"/>
              <a:t>, but </a:t>
            </a:r>
            <a:r>
              <a:rPr lang="en-US" sz="3600" b="1" i="1" dirty="0" smtClean="0"/>
              <a:t>called many times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We've seen functions before: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	input("Enter Name: ")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	</a:t>
            </a:r>
            <a:r>
              <a:rPr lang="en-US" sz="36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random.randint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(1,10)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	</a:t>
            </a:r>
            <a:r>
              <a:rPr lang="en-US" sz="36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int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("9")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6"/>
                </a:solidFill>
              </a:rPr>
              <a:t>Functions</a:t>
            </a:r>
            <a:endParaRPr lang="en-US" sz="5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87679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Functions are like their own little programs. They take input, which we call the </a:t>
            </a:r>
            <a:r>
              <a:rPr lang="en-US" sz="3600" b="1" dirty="0" smtClean="0">
                <a:solidFill>
                  <a:srgbClr val="FFFF00"/>
                </a:solidFill>
              </a:rPr>
              <a:t>function arguments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(or parameters)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and give us back output that we refer to as </a:t>
            </a:r>
            <a:r>
              <a:rPr lang="en-US" sz="3600" b="1" dirty="0" smtClean="0">
                <a:solidFill>
                  <a:srgbClr val="FFFF00"/>
                </a:solidFill>
              </a:rPr>
              <a:t>return values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	</a:t>
            </a:r>
            <a:r>
              <a:rPr lang="en-US" sz="3600" dirty="0" smtClean="0">
                <a:solidFill>
                  <a:srgbClr val="00B0F0"/>
                </a:solidFill>
                <a:latin typeface="Consolas" panose="020B0609020204030204" pitchFamily="49" charset="0"/>
              </a:rPr>
              <a:t>x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= </a:t>
            </a:r>
            <a:r>
              <a:rPr lang="en-US" sz="3600" dirty="0" smtClean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input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(</a:t>
            </a:r>
            <a:r>
              <a:rPr lang="en-US" sz="3600" dirty="0" smtClean="0">
                <a:solidFill>
                  <a:srgbClr val="FFC000"/>
                </a:solidFill>
                <a:latin typeface="Consolas" panose="020B0609020204030204" pitchFamily="49" charset="0"/>
              </a:rPr>
              <a:t>"Enter </a:t>
            </a:r>
            <a:r>
              <a:rPr lang="en-US" sz="3600" dirty="0">
                <a:solidFill>
                  <a:srgbClr val="FFC000"/>
                </a:solidFill>
                <a:latin typeface="Consolas" panose="020B0609020204030204" pitchFamily="49" charset="0"/>
              </a:rPr>
              <a:t>Name: </a:t>
            </a:r>
            <a:r>
              <a:rPr lang="en-US" sz="3600" dirty="0" smtClean="0">
                <a:solidFill>
                  <a:srgbClr val="FFC000"/>
                </a:solidFill>
                <a:latin typeface="Consolas" panose="020B0609020204030204" pitchFamily="49" charset="0"/>
              </a:rPr>
              <a:t>"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) </a:t>
            </a:r>
            <a:endParaRPr lang="en-US" sz="36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	</a:t>
            </a:r>
            <a:r>
              <a:rPr lang="en-US" sz="3600" dirty="0" smtClean="0">
                <a:solidFill>
                  <a:srgbClr val="00B0F0"/>
                </a:solidFill>
                <a:latin typeface="Consolas" panose="020B0609020204030204" pitchFamily="49" charset="0"/>
              </a:rPr>
              <a:t>y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= </a:t>
            </a:r>
            <a:r>
              <a:rPr lang="en-US" sz="36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random.</a:t>
            </a:r>
            <a:r>
              <a:rPr lang="en-US" sz="3600" dirty="0" err="1" smtClean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randint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(</a:t>
            </a:r>
            <a:r>
              <a:rPr lang="en-US" sz="3600" dirty="0">
                <a:solidFill>
                  <a:srgbClr val="FFC000"/>
                </a:solidFill>
                <a:latin typeface="Consolas" panose="020B0609020204030204" pitchFamily="49" charset="0"/>
              </a:rPr>
              <a:t>1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,</a:t>
            </a:r>
            <a:r>
              <a:rPr lang="en-US" sz="3600" dirty="0">
                <a:solidFill>
                  <a:srgbClr val="FFC000"/>
                </a:solidFill>
                <a:latin typeface="Consolas" panose="020B0609020204030204" pitchFamily="49" charset="0"/>
              </a:rPr>
              <a:t>10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)</a:t>
            </a:r>
            <a:endParaRPr lang="en-US" sz="36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	</a:t>
            </a:r>
            <a:r>
              <a:rPr lang="en-US" sz="3600" dirty="0" smtClean="0">
                <a:solidFill>
                  <a:srgbClr val="00B0F0"/>
                </a:solidFill>
                <a:latin typeface="Consolas" panose="020B0609020204030204" pitchFamily="49" charset="0"/>
              </a:rPr>
              <a:t>z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= </a:t>
            </a:r>
            <a:r>
              <a:rPr lang="en-US" sz="3600" dirty="0" err="1" smtClean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3600" dirty="0">
                <a:solidFill>
                  <a:srgbClr val="00B050"/>
                </a:solidFill>
                <a:latin typeface="Consolas" panose="020B0609020204030204" pitchFamily="49" charset="0"/>
              </a:rPr>
              <a:t>(</a:t>
            </a:r>
            <a:r>
              <a:rPr lang="en-US" sz="3600" dirty="0">
                <a:solidFill>
                  <a:srgbClr val="FFC000"/>
                </a:solidFill>
                <a:latin typeface="Consolas" panose="020B0609020204030204" pitchFamily="49" charset="0"/>
              </a:rPr>
              <a:t>"9</a:t>
            </a:r>
            <a:r>
              <a:rPr lang="en-US" sz="3600" dirty="0" smtClean="0">
                <a:solidFill>
                  <a:srgbClr val="FFC000"/>
                </a:solidFill>
                <a:latin typeface="Consolas" panose="020B0609020204030204" pitchFamily="49" charset="0"/>
              </a:rPr>
              <a:t>"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)</a:t>
            </a:r>
            <a:endParaRPr lang="en-US" sz="3600" dirty="0">
              <a:solidFill>
                <a:srgbClr val="FFC000"/>
              </a:solidFill>
              <a:latin typeface="Consolas" panose="020B0609020204030204" pitchFamily="49" charset="0"/>
            </a:endParaRPr>
          </a:p>
          <a:p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6"/>
                </a:solidFill>
              </a:rPr>
              <a:t>Functions, continued</a:t>
            </a:r>
            <a:endParaRPr lang="en-US" sz="5400" dirty="0">
              <a:solidFill>
                <a:schemeClr val="accent6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75919" y="3333808"/>
            <a:ext cx="2158409" cy="89313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Function</a:t>
            </a:r>
            <a:endParaRPr lang="en-US" sz="3600" b="1" dirty="0"/>
          </a:p>
        </p:txBody>
      </p:sp>
      <p:sp>
        <p:nvSpPr>
          <p:cNvPr id="5" name="Right Arrow 4"/>
          <p:cNvSpPr/>
          <p:nvPr/>
        </p:nvSpPr>
        <p:spPr>
          <a:xfrm>
            <a:off x="1815761" y="3333808"/>
            <a:ext cx="2700670" cy="97819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Arguments</a:t>
            </a:r>
            <a:endParaRPr lang="en-US" sz="2800" dirty="0"/>
          </a:p>
        </p:txBody>
      </p:sp>
      <p:sp>
        <p:nvSpPr>
          <p:cNvPr id="6" name="Right Arrow 5"/>
          <p:cNvSpPr/>
          <p:nvPr/>
        </p:nvSpPr>
        <p:spPr>
          <a:xfrm>
            <a:off x="7088707" y="3333808"/>
            <a:ext cx="2541182" cy="978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Return Value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35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Check </a:t>
            </a:r>
            <a:r>
              <a:rPr lang="en-US" sz="4800" dirty="0" smtClean="0">
                <a:solidFill>
                  <a:srgbClr val="FFFF00"/>
                </a:solidFill>
              </a:rPr>
              <a:t>Yourself 1</a:t>
            </a:r>
            <a:r>
              <a:rPr lang="en-US" sz="4800" dirty="0" smtClean="0"/>
              <a:t>: </a:t>
            </a:r>
            <a:r>
              <a:rPr lang="en-US" sz="4800" dirty="0" smtClean="0"/>
              <a:t>Functions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3674852"/>
            <a:ext cx="5181600" cy="250210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Function Name</a:t>
            </a:r>
            <a:r>
              <a:rPr lang="en-US" sz="4000" dirty="0" smtClean="0"/>
              <a:t>?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3674852"/>
            <a:ext cx="5181600" cy="250211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x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y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/>
              <a:t>z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38423" y="2282987"/>
            <a:ext cx="4758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x = y(z)</a:t>
            </a:r>
            <a:endParaRPr lang="en-US" sz="7200" dirty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4348" y="1768285"/>
            <a:ext cx="10199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Match the concept to its object name in the example.</a:t>
            </a:r>
            <a:endParaRPr lang="en-US" sz="3600" dirty="0"/>
          </a:p>
        </p:txBody>
      </p:sp>
      <p:sp>
        <p:nvSpPr>
          <p:cNvPr id="6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0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A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A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answerB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B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answerC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C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00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Check </a:t>
            </a:r>
            <a:r>
              <a:rPr lang="en-US" sz="4800" dirty="0" smtClean="0">
                <a:solidFill>
                  <a:srgbClr val="FFFF00"/>
                </a:solidFill>
              </a:rPr>
              <a:t>Yourself 2</a:t>
            </a:r>
            <a:r>
              <a:rPr lang="en-US" sz="4800" dirty="0" smtClean="0"/>
              <a:t>: </a:t>
            </a:r>
            <a:r>
              <a:rPr lang="en-US" sz="4800" dirty="0" smtClean="0"/>
              <a:t>Functions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3674852"/>
            <a:ext cx="5181600" cy="250210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Function Name?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Argument?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3674852"/>
            <a:ext cx="5181600" cy="250211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x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y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/>
              <a:t>z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38423" y="2282987"/>
            <a:ext cx="4758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x = y(z)</a:t>
            </a:r>
            <a:endParaRPr lang="en-US" sz="7200" dirty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4348" y="1768285"/>
            <a:ext cx="10199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Match the concept to its object name in the example.</a:t>
            </a:r>
            <a:endParaRPr lang="en-US" sz="3600" dirty="0"/>
          </a:p>
        </p:txBody>
      </p:sp>
      <p:sp>
        <p:nvSpPr>
          <p:cNvPr id="6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0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A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A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answerB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B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answerC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C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38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Check </a:t>
            </a:r>
            <a:r>
              <a:rPr lang="en-US" sz="4800" dirty="0" smtClean="0">
                <a:solidFill>
                  <a:srgbClr val="FFFF00"/>
                </a:solidFill>
              </a:rPr>
              <a:t>Yourself 3</a:t>
            </a:r>
            <a:r>
              <a:rPr lang="en-US" sz="4800" dirty="0" smtClean="0"/>
              <a:t>: </a:t>
            </a:r>
            <a:r>
              <a:rPr lang="en-US" sz="4800" dirty="0" smtClean="0"/>
              <a:t>Functions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3674852"/>
            <a:ext cx="5181600" cy="250210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Function Name?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Argument?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Return Value?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3674852"/>
            <a:ext cx="5181600" cy="250211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x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y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/>
              <a:t>z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38423" y="2282987"/>
            <a:ext cx="4758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x = y(z)</a:t>
            </a:r>
            <a:endParaRPr lang="en-US" sz="7200" dirty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4348" y="1768285"/>
            <a:ext cx="10199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Match the concept to its object name in the example.</a:t>
            </a:r>
            <a:endParaRPr lang="en-US" sz="3600" dirty="0"/>
          </a:p>
        </p:txBody>
      </p:sp>
      <p:sp>
        <p:nvSpPr>
          <p:cNvPr id="6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0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A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A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answerB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B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answerC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C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35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1841</TotalTime>
  <Words>697</Words>
  <Application>Microsoft Office PowerPoint</Application>
  <PresentationFormat>Widescreen</PresentationFormat>
  <Paragraphs>144</Paragraphs>
  <Slides>19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Segoe UI</vt:lpstr>
      <vt:lpstr>Wingdings</vt:lpstr>
      <vt:lpstr>Office Theme</vt:lpstr>
      <vt:lpstr>Lesson 06:  Functions</vt:lpstr>
      <vt:lpstr>Agenda</vt:lpstr>
      <vt:lpstr>Student submission of the week</vt:lpstr>
      <vt:lpstr>Connect Activity</vt:lpstr>
      <vt:lpstr>Functions</vt:lpstr>
      <vt:lpstr>Functions, continued</vt:lpstr>
      <vt:lpstr>Check Yourself 1: Functions</vt:lpstr>
      <vt:lpstr>Check Yourself 2: Functions</vt:lpstr>
      <vt:lpstr>Check Yourself 3: Functions</vt:lpstr>
      <vt:lpstr>Functions &amp; Python Modules</vt:lpstr>
      <vt:lpstr>Built in Modules vs. External</vt:lpstr>
      <vt:lpstr>Watch Me Code 1</vt:lpstr>
      <vt:lpstr>User-Defined Functions</vt:lpstr>
      <vt:lpstr>Watch Me Code 2</vt:lpstr>
      <vt:lpstr>Function Variable Scope</vt:lpstr>
      <vt:lpstr>Watch Me Code 3</vt:lpstr>
      <vt:lpstr>Check Yourself: Understanding Scope</vt:lpstr>
      <vt:lpstr>End-To-End Example:</vt:lpstr>
      <vt:lpstr>Conclusion Activity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Fudge</dc:creator>
  <cp:lastModifiedBy>Michael A Fudge Jr</cp:lastModifiedBy>
  <cp:revision>84</cp:revision>
  <dcterms:created xsi:type="dcterms:W3CDTF">2016-08-29T17:53:43Z</dcterms:created>
  <dcterms:modified xsi:type="dcterms:W3CDTF">2017-10-09T01:14:05Z</dcterms:modified>
</cp:coreProperties>
</file>