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363" r:id="rId2"/>
    <p:sldId id="315" r:id="rId3"/>
    <p:sldId id="362" r:id="rId4"/>
    <p:sldId id="300" r:id="rId5"/>
    <p:sldId id="346" r:id="rId6"/>
    <p:sldId id="354" r:id="rId7"/>
    <p:sldId id="348" r:id="rId8"/>
    <p:sldId id="364" r:id="rId9"/>
    <p:sldId id="365" r:id="rId10"/>
    <p:sldId id="355" r:id="rId11"/>
    <p:sldId id="356" r:id="rId12"/>
    <p:sldId id="357" r:id="rId13"/>
    <p:sldId id="358" r:id="rId14"/>
    <p:sldId id="349" r:id="rId15"/>
    <p:sldId id="350" r:id="rId16"/>
    <p:sldId id="359" r:id="rId17"/>
    <p:sldId id="351" r:id="rId18"/>
    <p:sldId id="309" r:id="rId19"/>
    <p:sldId id="360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530" autoAdjust="0"/>
  </p:normalViewPr>
  <p:slideViewPr>
    <p:cSldViewPr snapToGrid="0">
      <p:cViewPr varScale="1">
        <p:scale>
          <a:sx n="113" d="100"/>
          <a:sy n="113" d="100"/>
        </p:scale>
        <p:origin x="3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FC3C48-EC6B-46B4-B971-882E8F77D68D}" type="datetimeFigureOut">
              <a:rPr lang="en-US" smtClean="0"/>
              <a:t>10/8/2017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F49766-D8F7-40E2-B91C-29C126600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746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Short and sweet</a:t>
            </a:r>
            <a:r>
              <a:rPr lang="en-US" baseline="0" dirty="0" smtClean="0"/>
              <a:t> demo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171AC-93F1-418D-B7FD-7EEF89AC963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233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Introduce named</a:t>
            </a:r>
            <a:r>
              <a:rPr lang="en-US" baseline="0" dirty="0" smtClean="0"/>
              <a:t> arguments.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171AC-93F1-418D-B7FD-7EEF89AC963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136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Introduce named</a:t>
            </a:r>
            <a:r>
              <a:rPr lang="en-US" baseline="0" dirty="0" smtClean="0"/>
              <a:t> arguments.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171AC-93F1-418D-B7FD-7EEF89AC963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747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10/8/2017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003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10/8/2017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06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10/8/2017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07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10/8/2017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95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10/8/2017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643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10/8/2017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4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10/8/2017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9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10/8/2017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007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10/8/2017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383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10/8/2017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827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10/8/2017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42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40100-AA8B-4468-9FD2-4271F6346A92}" type="datetimeFigureOut">
              <a:rPr lang="en-US" smtClean="0"/>
              <a:t>10/8/2017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8667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/library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546" y="365125"/>
            <a:ext cx="9014254" cy="1817902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+mn-lt"/>
              </a:rPr>
              <a:t>Lesson </a:t>
            </a:r>
            <a:r>
              <a:rPr lang="en-US" sz="6000" dirty="0" smtClean="0">
                <a:latin typeface="+mn-lt"/>
              </a:rPr>
              <a:t>06: </a:t>
            </a:r>
            <a:r>
              <a:rPr lang="en-US" sz="6000" dirty="0">
                <a:latin typeface="+mn-lt"/>
              </a:rPr>
              <a:t/>
            </a:r>
            <a:br>
              <a:rPr lang="en-US" sz="6000" dirty="0">
                <a:latin typeface="+mn-lt"/>
              </a:rPr>
            </a:br>
            <a:r>
              <a:rPr lang="en-US" sz="6000" dirty="0" smtClean="0">
                <a:solidFill>
                  <a:schemeClr val="accent4"/>
                </a:solidFill>
                <a:latin typeface="+mn-lt"/>
              </a:rPr>
              <a:t>Functions</a:t>
            </a:r>
            <a:endParaRPr lang="en-US" sz="60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21276" y="2409642"/>
            <a:ext cx="11032524" cy="3999395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rgbClr val="FFFF00"/>
                </a:solidFill>
              </a:rPr>
              <a:t>Attendance: </a:t>
            </a:r>
          </a:p>
          <a:p>
            <a:pPr lvl="1"/>
            <a:r>
              <a:rPr lang="en-US" sz="3600" dirty="0">
                <a:latin typeface="Consolas" panose="020B0609020204030204" pitchFamily="49" charset="0"/>
              </a:rPr>
              <a:t>Link: </a:t>
            </a:r>
            <a:r>
              <a:rPr lang="en-US" sz="3600" dirty="0"/>
              <a:t>In Gitter.im </a:t>
            </a:r>
            <a:r>
              <a:rPr lang="en-US" sz="3600" dirty="0">
                <a:latin typeface="Consolas" panose="020B0609020204030204" pitchFamily="49" charset="0"/>
              </a:rPr>
              <a:t>| Code: ????</a:t>
            </a:r>
          </a:p>
          <a:p>
            <a:r>
              <a:rPr lang="en-US" sz="4800" b="1" dirty="0">
                <a:solidFill>
                  <a:srgbClr val="FFFF00"/>
                </a:solidFill>
              </a:rPr>
              <a:t>Class Chat: </a:t>
            </a:r>
          </a:p>
          <a:p>
            <a:pPr lvl="1"/>
            <a:r>
              <a:rPr lang="en-US" sz="3600" dirty="0">
                <a:latin typeface="Consolas" panose="020B0609020204030204" pitchFamily="49" charset="0"/>
              </a:rPr>
              <a:t>https://gitter.im/IST256/Fudge </a:t>
            </a:r>
          </a:p>
          <a:p>
            <a:r>
              <a:rPr lang="en-US" sz="4400" b="1" dirty="0">
                <a:solidFill>
                  <a:srgbClr val="FFFF00"/>
                </a:solidFill>
              </a:rPr>
              <a:t>Participation</a:t>
            </a:r>
          </a:p>
          <a:p>
            <a:pPr lvl="1"/>
            <a:r>
              <a:rPr lang="en-US" sz="3600" dirty="0">
                <a:latin typeface="Consolas" panose="020B0609020204030204" pitchFamily="49" charset="0"/>
              </a:rPr>
              <a:t>http://ist256.participoll.com/</a:t>
            </a:r>
          </a:p>
          <a:p>
            <a:pPr lvl="1"/>
            <a:endParaRPr lang="en-US" sz="3600" dirty="0">
              <a:latin typeface="Consolas" panose="020B0609020204030204" pitchFamily="49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69" y="210957"/>
            <a:ext cx="2018373" cy="2044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28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825625"/>
            <a:ext cx="10755702" cy="4351338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Python </a:t>
            </a:r>
            <a:r>
              <a:rPr lang="en-US" sz="3600" b="1" dirty="0" smtClean="0">
                <a:solidFill>
                  <a:srgbClr val="FFFF00"/>
                </a:solidFill>
              </a:rPr>
              <a:t>modules </a:t>
            </a:r>
            <a:r>
              <a:rPr lang="en-US" sz="3600" dirty="0" smtClean="0"/>
              <a:t>are separate files of Python functions.</a:t>
            </a:r>
          </a:p>
          <a:p>
            <a:r>
              <a:rPr lang="en-US" sz="3600" dirty="0" smtClean="0"/>
              <a:t>In an object-oriented context functions are called </a:t>
            </a:r>
            <a:r>
              <a:rPr lang="en-US" sz="3600" b="1" dirty="0">
                <a:solidFill>
                  <a:srgbClr val="FFFF00"/>
                </a:solidFill>
              </a:rPr>
              <a:t>Methods</a:t>
            </a:r>
            <a:r>
              <a:rPr lang="en-US" sz="3600" dirty="0"/>
              <a:t>.</a:t>
            </a:r>
            <a:endParaRPr lang="en-US" sz="3600" dirty="0" smtClean="0"/>
          </a:p>
          <a:p>
            <a:r>
              <a:rPr lang="en-US" sz="3600" dirty="0" smtClean="0"/>
              <a:t>When you </a:t>
            </a:r>
            <a:r>
              <a:rPr lang="en-US" sz="3600" b="1" dirty="0">
                <a:solidFill>
                  <a:srgbClr val="FFFF00"/>
                </a:solidFill>
              </a:rPr>
              <a:t>import</a:t>
            </a:r>
            <a:r>
              <a:rPr lang="en-US" sz="3600" b="1" dirty="0" smtClean="0"/>
              <a:t> </a:t>
            </a:r>
            <a:r>
              <a:rPr lang="en-US" sz="3600" dirty="0" smtClean="0"/>
              <a:t>a module, Python executes the and all the variables and methods</a:t>
            </a:r>
            <a:r>
              <a:rPr lang="en-US" sz="3600" smtClean="0"/>
              <a:t>/ functions module </a:t>
            </a:r>
            <a:r>
              <a:rPr lang="en-US" sz="3600" dirty="0" smtClean="0"/>
              <a:t>become available to your program. </a:t>
            </a:r>
          </a:p>
          <a:p>
            <a:r>
              <a:rPr lang="en-US" sz="3600" dirty="0" smtClean="0"/>
              <a:t>The </a:t>
            </a:r>
            <a:r>
              <a:rPr lang="en-US" sz="3600" b="1" dirty="0" err="1" smtClean="0">
                <a:solidFill>
                  <a:srgbClr val="FFFF00"/>
                </a:solidFill>
              </a:rPr>
              <a:t>dir</a:t>
            </a:r>
            <a:r>
              <a:rPr lang="en-US" sz="3600" b="1" dirty="0" smtClean="0">
                <a:solidFill>
                  <a:srgbClr val="FFFF00"/>
                </a:solidFill>
              </a:rPr>
              <a:t>() </a:t>
            </a:r>
            <a:r>
              <a:rPr lang="en-US" sz="3600" dirty="0" smtClean="0"/>
              <a:t>function will display the names defined by the module.</a:t>
            </a:r>
          </a:p>
          <a:p>
            <a:r>
              <a:rPr lang="en-US" sz="3600" dirty="0" smtClean="0"/>
              <a:t>You can get </a:t>
            </a:r>
            <a:r>
              <a:rPr lang="en-US" sz="3600" b="1" dirty="0" smtClean="0">
                <a:solidFill>
                  <a:srgbClr val="FFFF00"/>
                </a:solidFill>
              </a:rPr>
              <a:t>help() </a:t>
            </a:r>
            <a:r>
              <a:rPr lang="en-US" sz="3600" dirty="0" smtClean="0"/>
              <a:t>on any function name to see how to use it.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accent2"/>
                </a:solidFill>
              </a:rPr>
              <a:t>Functions &amp; Python Modules</a:t>
            </a:r>
            <a:endParaRPr lang="en-US" sz="5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50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Python language has several modules which are included with the base language: </a:t>
            </a:r>
            <a:r>
              <a:rPr lang="en-US" sz="3600" b="1" dirty="0" smtClean="0">
                <a:solidFill>
                  <a:srgbClr val="FFFF00"/>
                </a:solidFill>
              </a:rPr>
              <a:t>Python Standard Library</a:t>
            </a:r>
            <a:endParaRPr lang="en-US" sz="3600" dirty="0" smtClean="0">
              <a:solidFill>
                <a:srgbClr val="FFFF00"/>
              </a:solidFill>
            </a:endParaRPr>
          </a:p>
          <a:p>
            <a:r>
              <a:rPr lang="en-US" sz="3600" dirty="0">
                <a:hlinkClick r:id="rId2"/>
              </a:rPr>
              <a:t>https://docs.python.org/3/library</a:t>
            </a:r>
            <a:r>
              <a:rPr lang="en-US" sz="3600" dirty="0" smtClean="0">
                <a:hlinkClick r:id="rId2"/>
              </a:rPr>
              <a:t>/</a:t>
            </a:r>
            <a:r>
              <a:rPr lang="en-US" sz="3600" dirty="0" smtClean="0"/>
              <a:t> </a:t>
            </a:r>
          </a:p>
          <a:p>
            <a:r>
              <a:rPr lang="en-US" sz="3600" dirty="0" smtClean="0"/>
              <a:t>In addition you can import other libraries found on the Internet. </a:t>
            </a:r>
          </a:p>
          <a:p>
            <a:r>
              <a:rPr lang="en-US" sz="3600" dirty="0" smtClean="0"/>
              <a:t>More on this in a few weeks.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accent2"/>
                </a:solidFill>
              </a:rPr>
              <a:t>Built in Modules vs. External</a:t>
            </a:r>
            <a:endParaRPr lang="en-US" sz="5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7030A0"/>
                </a:solidFill>
              </a:rPr>
              <a:t>Watch Me Code 1</a:t>
            </a:r>
            <a:endParaRPr lang="en-US" sz="5400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Import Modules:</a:t>
            </a:r>
          </a:p>
          <a:p>
            <a:r>
              <a:rPr lang="en-US" sz="3600" dirty="0" smtClean="0"/>
              <a:t>Import sys, math and random</a:t>
            </a:r>
          </a:p>
          <a:p>
            <a:r>
              <a:rPr lang="en-US" sz="3600" dirty="0" err="1" smtClean="0"/>
              <a:t>dir</a:t>
            </a:r>
            <a:r>
              <a:rPr lang="en-US" sz="3600" dirty="0" smtClean="0"/>
              <a:t>()</a:t>
            </a:r>
          </a:p>
          <a:p>
            <a:r>
              <a:rPr lang="en-US" sz="3600" dirty="0" smtClean="0"/>
              <a:t>help()</a:t>
            </a:r>
          </a:p>
          <a:p>
            <a:endParaRPr lang="en-US" sz="3600" dirty="0" smtClean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4602" y="30236"/>
            <a:ext cx="1618268" cy="161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47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accent6"/>
                </a:solidFill>
              </a:rPr>
              <a:t>User-Defined Functions</a:t>
            </a:r>
            <a:endParaRPr lang="en-US" sz="5400" dirty="0">
              <a:solidFill>
                <a:schemeClr val="accent6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We can create out own functions with the </a:t>
            </a:r>
            <a:r>
              <a:rPr lang="en-US" sz="3600" b="1" dirty="0" err="1" smtClean="0">
                <a:solidFill>
                  <a:srgbClr val="FFFF00"/>
                </a:solidFill>
              </a:rPr>
              <a:t>def</a:t>
            </a:r>
            <a:r>
              <a:rPr lang="en-US" sz="3600" b="1" dirty="0" smtClean="0">
                <a:solidFill>
                  <a:srgbClr val="FFFF00"/>
                </a:solidFill>
              </a:rPr>
              <a:t> </a:t>
            </a:r>
            <a:r>
              <a:rPr lang="en-US" sz="3600" dirty="0" smtClean="0"/>
              <a:t>statement. </a:t>
            </a:r>
          </a:p>
          <a:p>
            <a:r>
              <a:rPr lang="en-US" sz="3600" dirty="0" smtClean="0"/>
              <a:t>Functions should </a:t>
            </a:r>
            <a:r>
              <a:rPr lang="en-US" sz="3600" b="1" dirty="0" smtClean="0">
                <a:solidFill>
                  <a:srgbClr val="FFFF00"/>
                </a:solidFill>
              </a:rPr>
              <a:t>return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smtClean="0"/>
              <a:t>a value.</a:t>
            </a:r>
          </a:p>
          <a:p>
            <a:pPr marL="0" indent="0">
              <a:buNone/>
            </a:pPr>
            <a:r>
              <a:rPr lang="en-US" sz="3600" b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def</a:t>
            </a:r>
            <a:r>
              <a:rPr lang="en-US" sz="3600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sz="3600" i="1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function-name</a:t>
            </a:r>
            <a:r>
              <a:rPr lang="en-US" sz="3600" b="1" dirty="0">
                <a:solidFill>
                  <a:srgbClr val="92D050"/>
                </a:solidFill>
                <a:latin typeface="Consolas" panose="020B0609020204030204" pitchFamily="49" charset="0"/>
              </a:rPr>
              <a:t>(</a:t>
            </a:r>
            <a:r>
              <a:rPr lang="en-US" sz="3600" i="1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arguments</a:t>
            </a:r>
            <a:r>
              <a:rPr lang="en-US" sz="3600" b="1" dirty="0">
                <a:solidFill>
                  <a:srgbClr val="92D050"/>
                </a:solidFill>
                <a:latin typeface="Consolas" panose="020B0609020204030204" pitchFamily="49" charset="0"/>
              </a:rPr>
              <a:t>)</a:t>
            </a:r>
            <a:r>
              <a:rPr lang="en-US" sz="3600" b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:</a:t>
            </a:r>
            <a:endParaRPr lang="en-US" sz="3600" b="1" dirty="0">
              <a:solidFill>
                <a:srgbClr val="92D05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3600" dirty="0">
                <a:solidFill>
                  <a:srgbClr val="92D050"/>
                </a:solidFill>
                <a:latin typeface="Consolas" panose="020B0609020204030204" pitchFamily="49" charset="0"/>
              </a:rPr>
              <a:t>	</a:t>
            </a:r>
            <a:r>
              <a:rPr lang="en-US" sz="3600" i="1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statements-in-function</a:t>
            </a:r>
            <a:br>
              <a:rPr lang="en-US" sz="3600" i="1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</a:br>
            <a:r>
              <a:rPr lang="en-US" sz="3600" i="1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US" sz="3600" b="1" dirty="0">
                <a:solidFill>
                  <a:srgbClr val="92D050"/>
                </a:solidFill>
                <a:latin typeface="Consolas" panose="020B0609020204030204" pitchFamily="49" charset="0"/>
              </a:rPr>
              <a:t>return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sz="3600" i="1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expression</a:t>
            </a:r>
            <a:br>
              <a:rPr lang="en-US" sz="3600" i="1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</a:br>
            <a:endParaRPr lang="en-US" sz="3600" i="1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95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7030A0"/>
                </a:solidFill>
              </a:rPr>
              <a:t>Watch Me Code 2</a:t>
            </a:r>
            <a:endParaRPr lang="en-US" sz="5400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Area and Perimeter of a rectangle.</a:t>
            </a:r>
          </a:p>
          <a:p>
            <a:pPr>
              <a:buFontTx/>
              <a:buChar char="-"/>
            </a:pPr>
            <a:r>
              <a:rPr lang="en-US" sz="3600" dirty="0" smtClean="0"/>
              <a:t>Functions make code readable</a:t>
            </a:r>
          </a:p>
          <a:p>
            <a:pPr>
              <a:buFontTx/>
              <a:buChar char="-"/>
            </a:pPr>
            <a:r>
              <a:rPr lang="en-US" sz="3600" dirty="0" smtClean="0"/>
              <a:t>Concept: Named Arguments</a:t>
            </a:r>
          </a:p>
          <a:p>
            <a:pPr marL="0" indent="0">
              <a:buNone/>
            </a:pPr>
            <a:endParaRPr lang="en-US" sz="4000" dirty="0" smtClean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4602" y="30236"/>
            <a:ext cx="1618268" cy="161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94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dirty="0" smtClean="0"/>
              <a:t>Variables defined outside any function are </a:t>
            </a:r>
            <a:r>
              <a:rPr lang="en-US" sz="3600" b="1" dirty="0" smtClean="0">
                <a:solidFill>
                  <a:srgbClr val="FFFF00"/>
                </a:solidFill>
              </a:rPr>
              <a:t>Global Variables. </a:t>
            </a:r>
            <a:r>
              <a:rPr lang="en-US" sz="3600" dirty="0" smtClean="0"/>
              <a:t>These  are accessible </a:t>
            </a:r>
            <a:r>
              <a:rPr lang="en-US" sz="3600" b="1" i="1" dirty="0" smtClean="0"/>
              <a:t>from everywhere</a:t>
            </a:r>
            <a:r>
              <a:rPr lang="en-US" sz="3600" dirty="0" smtClean="0"/>
              <a:t> including inside function definitions.</a:t>
            </a:r>
          </a:p>
          <a:p>
            <a:r>
              <a:rPr lang="en-US" sz="3600" dirty="0" smtClean="0"/>
              <a:t>Variables defined inside a function are </a:t>
            </a:r>
            <a:r>
              <a:rPr lang="en-US" sz="3600" b="1" dirty="0" smtClean="0">
                <a:solidFill>
                  <a:srgbClr val="FFFF00"/>
                </a:solidFill>
              </a:rPr>
              <a:t>Local Variables</a:t>
            </a:r>
            <a:r>
              <a:rPr lang="en-US" sz="3600" dirty="0" smtClean="0"/>
              <a:t>, and are only accessible inside the function definition.</a:t>
            </a:r>
          </a:p>
          <a:p>
            <a:r>
              <a:rPr lang="en-US" sz="3600" dirty="0" smtClean="0"/>
              <a:t>Local variables with the same name take precedence over global variables </a:t>
            </a:r>
          </a:p>
          <a:p>
            <a:r>
              <a:rPr lang="en-US" sz="3600" b="1" dirty="0" smtClean="0"/>
              <a:t>Best Practice: </a:t>
            </a:r>
            <a:r>
              <a:rPr lang="en-US" sz="3600" b="1" dirty="0" smtClean="0">
                <a:solidFill>
                  <a:srgbClr val="FFFF00"/>
                </a:solidFill>
              </a:rPr>
              <a:t>Avoid Global Variable Use In Functions!!!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accent2"/>
                </a:solidFill>
              </a:rPr>
              <a:t>Function Variable Scope</a:t>
            </a:r>
            <a:endParaRPr lang="en-US" sz="5400" dirty="0">
              <a:solidFill>
                <a:schemeClr val="accent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5350933"/>
            <a:ext cx="9965267" cy="541867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05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7030A0"/>
                </a:solidFill>
              </a:rPr>
              <a:t>Watch Me Code 3</a:t>
            </a:r>
            <a:endParaRPr lang="en-US" sz="5400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Area and Perimeter of a rectangle.</a:t>
            </a:r>
          </a:p>
          <a:p>
            <a:pPr>
              <a:buFontTx/>
              <a:buChar char="-"/>
            </a:pPr>
            <a:r>
              <a:rPr lang="en-US" sz="3600" dirty="0" smtClean="0"/>
              <a:t>Understanding global variables</a:t>
            </a:r>
          </a:p>
          <a:p>
            <a:pPr>
              <a:buFontTx/>
              <a:buChar char="-"/>
            </a:pPr>
            <a:r>
              <a:rPr lang="en-US" sz="3600" dirty="0" smtClean="0"/>
              <a:t>Avoid their use in functions, use arguments instead.</a:t>
            </a:r>
          </a:p>
          <a:p>
            <a:pPr marL="0" indent="0">
              <a:buNone/>
            </a:pPr>
            <a:endParaRPr lang="en-US" sz="4000" dirty="0" smtClean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4602" y="30236"/>
            <a:ext cx="1618268" cy="161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39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FF00"/>
                </a:solidFill>
              </a:rPr>
              <a:t>Check Yourself</a:t>
            </a:r>
            <a:r>
              <a:rPr lang="en-US" sz="4800" dirty="0" smtClean="0"/>
              <a:t>: Understanding Scope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625548" y="1825625"/>
            <a:ext cx="5728252" cy="435133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What is the value of the variable </a:t>
            </a:r>
            <a:r>
              <a:rPr lang="en-US" sz="4000" b="1" dirty="0" smtClean="0"/>
              <a:t>a</a:t>
            </a:r>
            <a:r>
              <a:rPr lang="en-US" sz="4000" dirty="0" smtClean="0"/>
              <a:t> as printed on line 7</a:t>
            </a:r>
            <a:r>
              <a:rPr lang="en-US" sz="4000" dirty="0" smtClean="0"/>
              <a:t>?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dirty="0" smtClean="0"/>
              <a:t>2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dirty="0" smtClean="0"/>
              <a:t>0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dirty="0" smtClean="0"/>
              <a:t>No Idea!?!?</a:t>
            </a:r>
            <a:endParaRPr lang="en-US" sz="40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0127" y="100342"/>
            <a:ext cx="1548142" cy="1548142"/>
          </a:xfrm>
          <a:prstGeom prst="rect">
            <a:avLst/>
          </a:prstGeom>
        </p:spPr>
      </p:pic>
      <p:pic>
        <p:nvPicPr>
          <p:cNvPr id="10" name="Content Placeholder 9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512" y="1753583"/>
            <a:ext cx="4023654" cy="3810637"/>
          </a:xfrm>
        </p:spPr>
      </p:pic>
      <p:sp>
        <p:nvSpPr>
          <p:cNvPr id="5" name="counter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D2691E"/>
          </a:solidFill>
        </p:spPr>
        <p:txBody>
          <a:bodyPr vert="horz" rtlCol="0" anchor="ctr" anchorCtr="1">
            <a:noAutofit/>
          </a:bodyPr>
          <a:lstStyle/>
          <a:p>
            <a:r>
              <a:rPr lang="en-US" smtClean="0">
                <a:solidFill>
                  <a:srgbClr val="FFFFFF"/>
                </a:solidFill>
                <a:latin typeface="Segoe UI" panose="020B0502040204020203" pitchFamily="34" charset="0"/>
              </a:rPr>
              <a:t>0</a:t>
            </a:r>
            <a:endParaRPr lang="en-US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6" name="counter_overlay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FFFFFF">
              <a:alpha val="15000"/>
            </a:srgbClr>
          </a:solidFill>
        </p:spPr>
        <p:txBody>
          <a:bodyPr vert="horz" rtlCol="0">
            <a:noAutofit/>
          </a:bodyPr>
          <a:lstStyle/>
          <a:p>
            <a:endParaRPr lang="en-US"/>
          </a:p>
        </p:txBody>
      </p:sp>
      <p:sp>
        <p:nvSpPr>
          <p:cNvPr id="7" name="pp_status"/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endParaRPr lang="en-US" sz="900">
              <a:solidFill>
                <a:srgbClr val="FF0000"/>
              </a:solidFill>
              <a:latin typeface="Segoe UI" panose="020B0502040204020203" pitchFamily="34" charset="0"/>
            </a:endParaRPr>
          </a:p>
        </p:txBody>
      </p:sp>
      <p:sp>
        <p:nvSpPr>
          <p:cNvPr id="8" name="answerA"/>
          <p:cNvSpPr txBox="1"/>
          <p:nvPr/>
        </p:nvSpPr>
        <p:spPr>
          <a:xfrm>
            <a:off x="9842500" y="6096000"/>
            <a:ext cx="482600" cy="38100"/>
          </a:xfrm>
          <a:prstGeom prst="rect">
            <a:avLst/>
          </a:prstGeom>
          <a:solidFill>
            <a:srgbClr val="1673D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9" name="letterA"/>
          <p:cNvSpPr txBox="1"/>
          <p:nvPr/>
        </p:nvSpPr>
        <p:spPr>
          <a:xfrm>
            <a:off x="9842500" y="6159500"/>
            <a:ext cx="482600" cy="381000"/>
          </a:xfrm>
          <a:prstGeom prst="rect">
            <a:avLst/>
          </a:prstGeom>
          <a:solidFill>
            <a:srgbClr val="1673D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A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1" name="answerB"/>
          <p:cNvSpPr txBox="1"/>
          <p:nvPr/>
        </p:nvSpPr>
        <p:spPr>
          <a:xfrm>
            <a:off x="10350500" y="6096000"/>
            <a:ext cx="482600" cy="38100"/>
          </a:xfrm>
          <a:prstGeom prst="rect">
            <a:avLst/>
          </a:prstGeom>
          <a:solidFill>
            <a:srgbClr val="008A00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2" name="letterB"/>
          <p:cNvSpPr txBox="1"/>
          <p:nvPr/>
        </p:nvSpPr>
        <p:spPr>
          <a:xfrm>
            <a:off x="10350500" y="6159500"/>
            <a:ext cx="482600" cy="381000"/>
          </a:xfrm>
          <a:prstGeom prst="rect">
            <a:avLst/>
          </a:prstGeom>
          <a:solidFill>
            <a:srgbClr val="008A00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B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3" name="answerC"/>
          <p:cNvSpPr txBox="1"/>
          <p:nvPr/>
        </p:nvSpPr>
        <p:spPr>
          <a:xfrm>
            <a:off x="10858500" y="6096000"/>
            <a:ext cx="482600" cy="38100"/>
          </a:xfrm>
          <a:prstGeom prst="rect">
            <a:avLst/>
          </a:prstGeom>
          <a:solidFill>
            <a:srgbClr val="8D0196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4" name="letterC"/>
          <p:cNvSpPr txBox="1"/>
          <p:nvPr/>
        </p:nvSpPr>
        <p:spPr>
          <a:xfrm>
            <a:off x="10858500" y="6159500"/>
            <a:ext cx="482600" cy="381000"/>
          </a:xfrm>
          <a:prstGeom prst="rect">
            <a:avLst/>
          </a:prstGeom>
          <a:solidFill>
            <a:srgbClr val="8D0196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C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518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00B0F0"/>
                </a:solidFill>
              </a:rPr>
              <a:t>End-To-End Example:</a:t>
            </a:r>
            <a:endParaRPr lang="en-US" sz="54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Temperature Conversions as functions</a:t>
            </a:r>
          </a:p>
          <a:p>
            <a:r>
              <a:rPr lang="en-US" sz="4000" dirty="0" smtClean="0"/>
              <a:t>Two functions f2c and c2f:</a:t>
            </a:r>
          </a:p>
          <a:p>
            <a:r>
              <a:rPr lang="en-US" sz="4000" dirty="0" smtClean="0"/>
              <a:t>Write program similar to a previous homework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974" y="98196"/>
            <a:ext cx="1507651" cy="1507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67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C00000"/>
                </a:solidFill>
              </a:rPr>
              <a:t>Conclusion Activity </a:t>
            </a:r>
            <a:endParaRPr lang="en-US" sz="60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smtClean="0">
                <a:solidFill>
                  <a:schemeClr val="accent2"/>
                </a:solidFill>
              </a:rPr>
              <a:t>"One Important Thing"</a:t>
            </a:r>
          </a:p>
          <a:p>
            <a:pPr marL="0" indent="0">
              <a:buNone/>
            </a:pP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>Share </a:t>
            </a:r>
            <a:r>
              <a:rPr lang="en-US" sz="5400" b="1" dirty="0" smtClean="0"/>
              <a:t>one important thing </a:t>
            </a:r>
            <a:r>
              <a:rPr lang="en-US" sz="5400" dirty="0" smtClean="0"/>
              <a:t>you learned in class today!</a:t>
            </a:r>
          </a:p>
          <a:p>
            <a:pPr marL="0" indent="0">
              <a:buNone/>
            </a:pPr>
            <a:endParaRPr lang="en-US" sz="5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C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3912" y="172770"/>
            <a:ext cx="1708087" cy="1708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74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accent4"/>
                </a:solidFill>
              </a:rPr>
              <a:t>Agenda</a:t>
            </a:r>
            <a:endParaRPr lang="en-US" sz="6000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588985" cy="4351338"/>
          </a:xfrm>
        </p:spPr>
        <p:txBody>
          <a:bodyPr>
            <a:normAutofit fontScale="92500"/>
          </a:bodyPr>
          <a:lstStyle/>
          <a:p>
            <a:r>
              <a:rPr lang="en-US" sz="3600" dirty="0"/>
              <a:t>U</a:t>
            </a:r>
            <a:r>
              <a:rPr lang="en-US" sz="3600" dirty="0" smtClean="0"/>
              <a:t>sing import for functions from a module.</a:t>
            </a:r>
            <a:endParaRPr lang="en-US" sz="3600" dirty="0"/>
          </a:p>
          <a:p>
            <a:r>
              <a:rPr lang="en-US" sz="3600" dirty="0" smtClean="0"/>
              <a:t>How </a:t>
            </a:r>
            <a:r>
              <a:rPr lang="en-US" sz="3600" dirty="0"/>
              <a:t>to inspect module contents and get help on functions. </a:t>
            </a:r>
          </a:p>
          <a:p>
            <a:r>
              <a:rPr lang="en-US" sz="3600" dirty="0" smtClean="0"/>
              <a:t>User-defined functions</a:t>
            </a:r>
            <a:r>
              <a:rPr lang="en-US" sz="3600" dirty="0"/>
              <a:t>: arguments, named arguments, return values</a:t>
            </a:r>
          </a:p>
          <a:p>
            <a:r>
              <a:rPr lang="en-US" sz="3600" dirty="0" smtClean="0"/>
              <a:t>How </a:t>
            </a:r>
            <a:r>
              <a:rPr lang="en-US" sz="3600" dirty="0"/>
              <a:t>to modularize our code with </a:t>
            </a:r>
            <a:r>
              <a:rPr lang="en-US" sz="3600" dirty="0" smtClean="0"/>
              <a:t>user-defined functions</a:t>
            </a:r>
            <a:r>
              <a:rPr lang="en-US" sz="3600" dirty="0"/>
              <a:t>.</a:t>
            </a:r>
            <a:endParaRPr lang="en-US" sz="3600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7548664" y="1825625"/>
            <a:ext cx="3805135" cy="4351338"/>
          </a:xfrm>
        </p:spPr>
        <p:txBody>
          <a:bodyPr>
            <a:normAutofit fontScale="92500"/>
          </a:bodyPr>
          <a:lstStyle/>
          <a:p>
            <a:r>
              <a:rPr lang="en-US" sz="3000" dirty="0" smtClean="0"/>
              <a:t>You’ve Read:</a:t>
            </a:r>
          </a:p>
          <a:p>
            <a:pPr lvl="1"/>
            <a:r>
              <a:rPr lang="en-US" sz="2600" dirty="0" err="1"/>
              <a:t>Zybook</a:t>
            </a:r>
            <a:r>
              <a:rPr lang="en-US" sz="2600" dirty="0"/>
              <a:t> </a:t>
            </a:r>
            <a:r>
              <a:rPr lang="en-US" sz="2600" dirty="0" err="1" smtClean="0"/>
              <a:t>Ch</a:t>
            </a:r>
            <a:r>
              <a:rPr lang="en-US" sz="2600" dirty="0" smtClean="0"/>
              <a:t> 5</a:t>
            </a:r>
          </a:p>
          <a:p>
            <a:pPr lvl="1"/>
            <a:r>
              <a:rPr lang="en-US" sz="2600" dirty="0" smtClean="0"/>
              <a:t>P4E </a:t>
            </a:r>
            <a:r>
              <a:rPr lang="en-US" sz="2600" dirty="0" err="1" smtClean="0"/>
              <a:t>Ch</a:t>
            </a:r>
            <a:r>
              <a:rPr lang="en-US" sz="2600" dirty="0" smtClean="0"/>
              <a:t> 4</a:t>
            </a:r>
            <a:endParaRPr lang="en-US" sz="2600" dirty="0"/>
          </a:p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7548665" y="3962367"/>
            <a:ext cx="4388796" cy="2214596"/>
            <a:chOff x="6965005" y="1825625"/>
            <a:chExt cx="4388796" cy="2214596"/>
          </a:xfrm>
        </p:grpSpPr>
        <p:sp>
          <p:nvSpPr>
            <p:cNvPr id="7" name="Rounded Rectangle 6"/>
            <p:cNvSpPr/>
            <p:nvPr/>
          </p:nvSpPr>
          <p:spPr>
            <a:xfrm>
              <a:off x="6965005" y="1825625"/>
              <a:ext cx="4388796" cy="2214596"/>
            </a:xfrm>
            <a:prstGeom prst="roundRect">
              <a:avLst/>
            </a:prstGeom>
            <a:solidFill>
              <a:srgbClr val="753A8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7153070" y="3317413"/>
              <a:ext cx="4014281" cy="461665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400" dirty="0"/>
                <a:t>https://gitter.im/IST256/Fudge</a:t>
              </a:r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788495" y="2377046"/>
              <a:ext cx="2743433" cy="914478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7081736" y="1988194"/>
              <a:ext cx="40661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Questions? Ask in Our Course Chat!</a:t>
              </a:r>
              <a:endPara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903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65125"/>
            <a:ext cx="10972800" cy="930275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accent4"/>
                </a:solidFill>
              </a:rPr>
              <a:t>Student submission of the week</a:t>
            </a:r>
            <a:endParaRPr lang="en-US" sz="6000" dirty="0">
              <a:solidFill>
                <a:schemeClr val="accent4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7137400" y="1295399"/>
            <a:ext cx="4216399" cy="54737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000" dirty="0" smtClean="0"/>
              <a:t>What </a:t>
            </a:r>
            <a:r>
              <a:rPr lang="en-US" sz="3000" dirty="0"/>
              <a:t>w</a:t>
            </a:r>
            <a:r>
              <a:rPr lang="en-US" sz="3000" dirty="0" smtClean="0"/>
              <a:t>e liked about it:</a:t>
            </a:r>
          </a:p>
          <a:p>
            <a:r>
              <a:rPr lang="en-US" sz="3000" dirty="0" smtClean="0"/>
              <a:t>Student came up with a plan.</a:t>
            </a:r>
          </a:p>
          <a:p>
            <a:r>
              <a:rPr lang="en-US" sz="3000" dirty="0" smtClean="0"/>
              <a:t>Used if to catch grades outside 0-600 range</a:t>
            </a:r>
          </a:p>
          <a:p>
            <a:r>
              <a:rPr lang="en-US" sz="3000" dirty="0" smtClean="0"/>
              <a:t>Used if else ladder to bucket number grades to letter grades</a:t>
            </a:r>
          </a:p>
          <a:p>
            <a:r>
              <a:rPr lang="en-US" sz="3000" dirty="0" smtClean="0"/>
              <a:t>Knows how to use format codes</a:t>
            </a:r>
          </a:p>
          <a:p>
            <a:r>
              <a:rPr lang="en-US" sz="3000" dirty="0" smtClean="0"/>
              <a:t>Used try except to catch bad input!</a:t>
            </a:r>
            <a:endParaRPr lang="en-US" sz="2600" dirty="0"/>
          </a:p>
          <a:p>
            <a:endParaRPr lang="en-US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80998" y="1295399"/>
            <a:ext cx="6477001" cy="5473749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 flipH="1" flipV="1">
            <a:off x="3056467" y="1938867"/>
            <a:ext cx="4148666" cy="3386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3619498" y="2836333"/>
            <a:ext cx="3585635" cy="8467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3200400" y="3253340"/>
            <a:ext cx="4004734" cy="427567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4690533" y="4891641"/>
            <a:ext cx="2514600" cy="127209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2006601" y="6375400"/>
            <a:ext cx="5393266" cy="33867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9990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accent6"/>
                </a:solidFill>
              </a:rPr>
              <a:t>Connect Activity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300" dirty="0" smtClean="0"/>
              <a:t>The act of invoking a function is known as a:</a:t>
            </a:r>
          </a:p>
          <a:p>
            <a:pPr marL="742950" indent="-742950">
              <a:buFont typeface="Arial" panose="020B0604020202020204" pitchFamily="34" charset="0"/>
              <a:buAutoNum type="alphaUcPeriod"/>
            </a:pPr>
            <a:r>
              <a:rPr lang="en-US" sz="4000" dirty="0" smtClean="0">
                <a:solidFill>
                  <a:srgbClr val="92D050"/>
                </a:solidFill>
                <a:latin typeface="Consolas" panose="020B0609020204030204" pitchFamily="49" charset="0"/>
              </a:rPr>
              <a:t>run</a:t>
            </a:r>
            <a:endParaRPr lang="en-US" sz="4000" dirty="0">
              <a:solidFill>
                <a:srgbClr val="92D050"/>
              </a:solidFill>
              <a:latin typeface="Consolas" panose="020B0609020204030204" pitchFamily="49" charset="0"/>
            </a:endParaRPr>
          </a:p>
          <a:p>
            <a:pPr marL="742950" indent="-742950">
              <a:buAutoNum type="alphaUcPeriod"/>
            </a:pPr>
            <a:r>
              <a:rPr lang="en-US" sz="4000" dirty="0" smtClean="0">
                <a:solidFill>
                  <a:srgbClr val="92D050"/>
                </a:solidFill>
                <a:latin typeface="Consolas" panose="020B0609020204030204" pitchFamily="49" charset="0"/>
              </a:rPr>
              <a:t>call</a:t>
            </a:r>
            <a:endParaRPr lang="en-US" sz="4000" dirty="0">
              <a:solidFill>
                <a:srgbClr val="92D050"/>
              </a:solidFill>
              <a:latin typeface="Consolas" panose="020B0609020204030204" pitchFamily="49" charset="0"/>
            </a:endParaRPr>
          </a:p>
          <a:p>
            <a:pPr marL="742950" indent="-742950">
              <a:buAutoNum type="alphaUcPeriod"/>
            </a:pPr>
            <a:r>
              <a:rPr lang="en-US" sz="4000" dirty="0" smtClean="0">
                <a:solidFill>
                  <a:srgbClr val="92D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definition</a:t>
            </a:r>
            <a:endParaRPr lang="en-US" sz="4000" dirty="0">
              <a:solidFill>
                <a:srgbClr val="92D050"/>
              </a:solidFill>
              <a:latin typeface="Consolas" panose="020B0609020204030204" pitchFamily="49" charset="0"/>
            </a:endParaRPr>
          </a:p>
          <a:p>
            <a:pPr marL="742950" indent="-742950">
              <a:buFont typeface="Arial" panose="020B0604020202020204" pitchFamily="34" charset="0"/>
              <a:buAutoNum type="alphaUcPeriod"/>
            </a:pPr>
            <a:r>
              <a:rPr lang="en-US" sz="4000" dirty="0" smtClean="0">
                <a:solidFill>
                  <a:srgbClr val="92D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parameter</a:t>
            </a:r>
            <a:endParaRPr lang="en-US" sz="4000" dirty="0">
              <a:solidFill>
                <a:srgbClr val="92D050"/>
              </a:solidFill>
              <a:latin typeface="Consolas" panose="020B0609020204030204" pitchFamily="49" charset="0"/>
              <a:sym typeface="Wingdings" panose="05000000000000000000" pitchFamily="2" charset="2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535" y="-76328"/>
            <a:ext cx="1767016" cy="1767016"/>
          </a:xfrm>
          <a:prstGeom prst="rect">
            <a:avLst/>
          </a:prstGeom>
        </p:spPr>
      </p:pic>
      <p:sp>
        <p:nvSpPr>
          <p:cNvPr id="4" name="counter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D2691E"/>
          </a:solidFill>
        </p:spPr>
        <p:txBody>
          <a:bodyPr vert="horz" rtlCol="0" anchor="ctr" anchorCtr="1">
            <a:noAutofit/>
          </a:bodyPr>
          <a:lstStyle/>
          <a:p>
            <a:r>
              <a:rPr lang="en-US" smtClean="0">
                <a:solidFill>
                  <a:srgbClr val="FFFFFF"/>
                </a:solidFill>
                <a:latin typeface="Segoe UI" panose="020B0502040204020203" pitchFamily="34" charset="0"/>
              </a:rPr>
              <a:t>0</a:t>
            </a:r>
            <a:endParaRPr lang="en-US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6" name="counter_overlay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FFFFFF">
              <a:alpha val="15000"/>
            </a:srgbClr>
          </a:solidFill>
        </p:spPr>
        <p:txBody>
          <a:bodyPr vert="horz" rtlCol="0">
            <a:noAutofit/>
          </a:bodyPr>
          <a:lstStyle/>
          <a:p>
            <a:endParaRPr lang="en-US"/>
          </a:p>
        </p:txBody>
      </p:sp>
      <p:sp>
        <p:nvSpPr>
          <p:cNvPr id="7" name="pp_status"/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endParaRPr lang="en-US" sz="900">
              <a:solidFill>
                <a:srgbClr val="FF0000"/>
              </a:solidFill>
              <a:latin typeface="Segoe UI" panose="020B0502040204020203" pitchFamily="34" charset="0"/>
            </a:endParaRPr>
          </a:p>
        </p:txBody>
      </p:sp>
      <p:sp>
        <p:nvSpPr>
          <p:cNvPr id="8" name="answerA"/>
          <p:cNvSpPr txBox="1"/>
          <p:nvPr/>
        </p:nvSpPr>
        <p:spPr>
          <a:xfrm>
            <a:off x="9334500" y="6096000"/>
            <a:ext cx="482600" cy="38100"/>
          </a:xfrm>
          <a:prstGeom prst="rect">
            <a:avLst/>
          </a:prstGeom>
          <a:solidFill>
            <a:srgbClr val="1673D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9" name="letterA"/>
          <p:cNvSpPr txBox="1"/>
          <p:nvPr/>
        </p:nvSpPr>
        <p:spPr>
          <a:xfrm>
            <a:off x="9334500" y="6159500"/>
            <a:ext cx="482600" cy="381000"/>
          </a:xfrm>
          <a:prstGeom prst="rect">
            <a:avLst/>
          </a:prstGeom>
          <a:solidFill>
            <a:srgbClr val="1673D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A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0" name="answerB"/>
          <p:cNvSpPr txBox="1"/>
          <p:nvPr/>
        </p:nvSpPr>
        <p:spPr>
          <a:xfrm>
            <a:off x="9842500" y="6096000"/>
            <a:ext cx="482600" cy="38100"/>
          </a:xfrm>
          <a:prstGeom prst="rect">
            <a:avLst/>
          </a:prstGeom>
          <a:solidFill>
            <a:srgbClr val="008A00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1" name="letterB"/>
          <p:cNvSpPr txBox="1"/>
          <p:nvPr/>
        </p:nvSpPr>
        <p:spPr>
          <a:xfrm>
            <a:off x="9842500" y="6159500"/>
            <a:ext cx="482600" cy="381000"/>
          </a:xfrm>
          <a:prstGeom prst="rect">
            <a:avLst/>
          </a:prstGeom>
          <a:solidFill>
            <a:srgbClr val="008A00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B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2" name="answerC"/>
          <p:cNvSpPr txBox="1"/>
          <p:nvPr/>
        </p:nvSpPr>
        <p:spPr>
          <a:xfrm>
            <a:off x="10350500" y="6096000"/>
            <a:ext cx="482600" cy="38100"/>
          </a:xfrm>
          <a:prstGeom prst="rect">
            <a:avLst/>
          </a:prstGeom>
          <a:solidFill>
            <a:srgbClr val="8D0196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3" name="letterC"/>
          <p:cNvSpPr txBox="1"/>
          <p:nvPr/>
        </p:nvSpPr>
        <p:spPr>
          <a:xfrm>
            <a:off x="10350500" y="6159500"/>
            <a:ext cx="482600" cy="381000"/>
          </a:xfrm>
          <a:prstGeom prst="rect">
            <a:avLst/>
          </a:prstGeom>
          <a:solidFill>
            <a:srgbClr val="8D0196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C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4" name="answerD"/>
          <p:cNvSpPr txBox="1"/>
          <p:nvPr/>
        </p:nvSpPr>
        <p:spPr>
          <a:xfrm>
            <a:off x="10858500" y="6096000"/>
            <a:ext cx="482600" cy="38100"/>
          </a:xfrm>
          <a:prstGeom prst="rect">
            <a:avLst/>
          </a:prstGeom>
          <a:solidFill>
            <a:srgbClr val="FD5C04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5" name="letterD"/>
          <p:cNvSpPr txBox="1"/>
          <p:nvPr/>
        </p:nvSpPr>
        <p:spPr>
          <a:xfrm>
            <a:off x="10858500" y="6159500"/>
            <a:ext cx="482600" cy="381000"/>
          </a:xfrm>
          <a:prstGeom prst="rect">
            <a:avLst/>
          </a:prstGeom>
          <a:solidFill>
            <a:srgbClr val="FD5C04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D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63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681842"/>
            <a:ext cx="10515600" cy="4701705"/>
          </a:xfrm>
        </p:spPr>
        <p:txBody>
          <a:bodyPr>
            <a:normAutofit fontScale="92500" lnSpcReduction="20000"/>
          </a:bodyPr>
          <a:lstStyle/>
          <a:p>
            <a:r>
              <a:rPr lang="en-US" sz="3600" dirty="0" smtClean="0"/>
              <a:t>A </a:t>
            </a:r>
            <a:r>
              <a:rPr lang="en-US" sz="3600" b="1" dirty="0" smtClean="0">
                <a:solidFill>
                  <a:srgbClr val="FFFF00"/>
                </a:solidFill>
              </a:rPr>
              <a:t>Function </a:t>
            </a:r>
            <a:r>
              <a:rPr lang="en-US" sz="3600" dirty="0" smtClean="0"/>
              <a:t>is a named sequence of statements which accomplish a task. They promote modularity, making our code less complex, easier to understand and encourage code-reuse. </a:t>
            </a:r>
          </a:p>
          <a:p>
            <a:r>
              <a:rPr lang="en-US" sz="3600" dirty="0" smtClean="0"/>
              <a:t>When you “run” a defined function it’s known as a </a:t>
            </a:r>
            <a:r>
              <a:rPr lang="en-US" sz="3600" b="1" dirty="0" smtClean="0">
                <a:solidFill>
                  <a:srgbClr val="FFFF00"/>
                </a:solidFill>
              </a:rPr>
              <a:t>function call</a:t>
            </a:r>
            <a:r>
              <a:rPr lang="en-US" sz="3600" dirty="0" smtClean="0"/>
              <a:t>. Functions are designed to be </a:t>
            </a:r>
            <a:r>
              <a:rPr lang="en-US" sz="3600" b="1" i="1" dirty="0" smtClean="0"/>
              <a:t>written once</a:t>
            </a:r>
            <a:r>
              <a:rPr lang="en-US" sz="3600" dirty="0" smtClean="0"/>
              <a:t>, but </a:t>
            </a:r>
            <a:r>
              <a:rPr lang="en-US" sz="3600" b="1" i="1" dirty="0" smtClean="0"/>
              <a:t>called many times</a:t>
            </a:r>
            <a:r>
              <a:rPr lang="en-US" sz="3600" dirty="0" smtClean="0"/>
              <a:t>.</a:t>
            </a:r>
          </a:p>
          <a:p>
            <a:r>
              <a:rPr lang="en-US" sz="3600" dirty="0" smtClean="0"/>
              <a:t>We've seen functions before:</a:t>
            </a:r>
          </a:p>
          <a:p>
            <a:pPr marL="0" indent="0">
              <a:buNone/>
            </a:pPr>
            <a:r>
              <a:rPr lang="en-US" sz="3600" dirty="0" smtClean="0">
                <a:solidFill>
                  <a:srgbClr val="00B050"/>
                </a:solidFill>
                <a:latin typeface="Consolas" panose="020B0609020204030204" pitchFamily="49" charset="0"/>
              </a:rPr>
              <a:t>	input("Enter Name: ")</a:t>
            </a:r>
          </a:p>
          <a:p>
            <a:pPr marL="0" indent="0">
              <a:buNone/>
            </a:pPr>
            <a:r>
              <a:rPr lang="en-US" sz="3600" dirty="0" smtClean="0">
                <a:solidFill>
                  <a:srgbClr val="00B050"/>
                </a:solidFill>
                <a:latin typeface="Consolas" panose="020B0609020204030204" pitchFamily="49" charset="0"/>
              </a:rPr>
              <a:t>	</a:t>
            </a:r>
            <a:r>
              <a:rPr lang="en-US" sz="3600" dirty="0" err="1" smtClean="0">
                <a:solidFill>
                  <a:srgbClr val="00B050"/>
                </a:solidFill>
                <a:latin typeface="Consolas" panose="020B0609020204030204" pitchFamily="49" charset="0"/>
              </a:rPr>
              <a:t>random.randint</a:t>
            </a:r>
            <a:r>
              <a:rPr lang="en-US" sz="3600" dirty="0" smtClean="0">
                <a:solidFill>
                  <a:srgbClr val="00B050"/>
                </a:solidFill>
                <a:latin typeface="Consolas" panose="020B0609020204030204" pitchFamily="49" charset="0"/>
              </a:rPr>
              <a:t>(1,10)</a:t>
            </a:r>
          </a:p>
          <a:p>
            <a:pPr marL="0" indent="0">
              <a:buNone/>
            </a:pPr>
            <a:r>
              <a:rPr lang="en-US" sz="3600" dirty="0" smtClean="0">
                <a:solidFill>
                  <a:srgbClr val="00B050"/>
                </a:solidFill>
                <a:latin typeface="Consolas" panose="020B0609020204030204" pitchFamily="49" charset="0"/>
              </a:rPr>
              <a:t>	</a:t>
            </a:r>
            <a:r>
              <a:rPr lang="en-US" sz="3600" dirty="0" err="1" smtClean="0">
                <a:solidFill>
                  <a:srgbClr val="00B050"/>
                </a:solidFill>
                <a:latin typeface="Consolas" panose="020B0609020204030204" pitchFamily="49" charset="0"/>
              </a:rPr>
              <a:t>int</a:t>
            </a:r>
            <a:r>
              <a:rPr lang="en-US" sz="3600" dirty="0" smtClean="0">
                <a:solidFill>
                  <a:srgbClr val="00B050"/>
                </a:solidFill>
                <a:latin typeface="Consolas" panose="020B0609020204030204" pitchFamily="49" charset="0"/>
              </a:rPr>
              <a:t>("9")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accent6"/>
                </a:solidFill>
              </a:rPr>
              <a:t>Functions</a:t>
            </a:r>
            <a:endParaRPr lang="en-US" sz="54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21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876799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Functions are like their own little programs. They take input, which we call the </a:t>
            </a:r>
            <a:r>
              <a:rPr lang="en-US" sz="3600" b="1" dirty="0" smtClean="0">
                <a:solidFill>
                  <a:srgbClr val="FFFF00"/>
                </a:solidFill>
              </a:rPr>
              <a:t>function arguments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b="1" dirty="0" smtClean="0">
                <a:solidFill>
                  <a:srgbClr val="FFFF00"/>
                </a:solidFill>
              </a:rPr>
              <a:t>(or parameters)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smtClean="0"/>
              <a:t>and give us back output that we refer to as </a:t>
            </a:r>
            <a:r>
              <a:rPr lang="en-US" sz="3600" b="1" dirty="0" smtClean="0">
                <a:solidFill>
                  <a:srgbClr val="FFFF00"/>
                </a:solidFill>
              </a:rPr>
              <a:t>return values</a:t>
            </a:r>
            <a:r>
              <a:rPr lang="en-US" sz="3600" dirty="0" smtClean="0"/>
              <a:t>.</a:t>
            </a:r>
          </a:p>
          <a:p>
            <a:endParaRPr lang="en-US" sz="3600" dirty="0"/>
          </a:p>
          <a:p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>
                <a:solidFill>
                  <a:srgbClr val="00B050"/>
                </a:solidFill>
                <a:latin typeface="Consolas" panose="020B0609020204030204" pitchFamily="49" charset="0"/>
              </a:rPr>
              <a:t>	</a:t>
            </a:r>
            <a:r>
              <a:rPr lang="en-US" sz="3600" dirty="0" smtClean="0">
                <a:solidFill>
                  <a:srgbClr val="00B0F0"/>
                </a:solidFill>
                <a:latin typeface="Consolas" panose="020B0609020204030204" pitchFamily="49" charset="0"/>
              </a:rPr>
              <a:t>x</a:t>
            </a:r>
            <a:r>
              <a:rPr lang="en-US" sz="3600" dirty="0" smtClean="0">
                <a:solidFill>
                  <a:srgbClr val="00B050"/>
                </a:solidFill>
                <a:latin typeface="Consolas" panose="020B0609020204030204" pitchFamily="49" charset="0"/>
              </a:rPr>
              <a:t> = </a:t>
            </a:r>
            <a:r>
              <a:rPr lang="en-US" sz="3600" dirty="0" smtClean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input</a:t>
            </a:r>
            <a:r>
              <a:rPr lang="en-US" sz="3600" dirty="0" smtClean="0">
                <a:solidFill>
                  <a:srgbClr val="00B050"/>
                </a:solidFill>
                <a:latin typeface="Consolas" panose="020B0609020204030204" pitchFamily="49" charset="0"/>
              </a:rPr>
              <a:t>(</a:t>
            </a:r>
            <a:r>
              <a:rPr lang="en-US" sz="3600" dirty="0" smtClean="0">
                <a:solidFill>
                  <a:srgbClr val="FFC000"/>
                </a:solidFill>
                <a:latin typeface="Consolas" panose="020B0609020204030204" pitchFamily="49" charset="0"/>
              </a:rPr>
              <a:t>"Enter </a:t>
            </a:r>
            <a:r>
              <a:rPr lang="en-US" sz="3600" dirty="0">
                <a:solidFill>
                  <a:srgbClr val="FFC000"/>
                </a:solidFill>
                <a:latin typeface="Consolas" panose="020B0609020204030204" pitchFamily="49" charset="0"/>
              </a:rPr>
              <a:t>Name: </a:t>
            </a:r>
            <a:r>
              <a:rPr lang="en-US" sz="3600" dirty="0" smtClean="0">
                <a:solidFill>
                  <a:srgbClr val="FFC000"/>
                </a:solidFill>
                <a:latin typeface="Consolas" panose="020B0609020204030204" pitchFamily="49" charset="0"/>
              </a:rPr>
              <a:t>"</a:t>
            </a:r>
            <a:r>
              <a:rPr lang="en-US" sz="3600" dirty="0" smtClean="0">
                <a:solidFill>
                  <a:srgbClr val="00B050"/>
                </a:solidFill>
                <a:latin typeface="Consolas" panose="020B0609020204030204" pitchFamily="49" charset="0"/>
              </a:rPr>
              <a:t>) </a:t>
            </a:r>
            <a:endParaRPr lang="en-US" sz="3600" dirty="0">
              <a:solidFill>
                <a:srgbClr val="00B05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3600" dirty="0" smtClean="0">
                <a:solidFill>
                  <a:srgbClr val="00B050"/>
                </a:solidFill>
                <a:latin typeface="Consolas" panose="020B0609020204030204" pitchFamily="49" charset="0"/>
              </a:rPr>
              <a:t>	</a:t>
            </a:r>
            <a:r>
              <a:rPr lang="en-US" sz="3600" dirty="0" smtClean="0">
                <a:solidFill>
                  <a:srgbClr val="00B0F0"/>
                </a:solidFill>
                <a:latin typeface="Consolas" panose="020B0609020204030204" pitchFamily="49" charset="0"/>
              </a:rPr>
              <a:t>y</a:t>
            </a:r>
            <a:r>
              <a:rPr lang="en-US" sz="3600" dirty="0" smtClean="0">
                <a:solidFill>
                  <a:srgbClr val="00B050"/>
                </a:solidFill>
                <a:latin typeface="Consolas" panose="020B0609020204030204" pitchFamily="49" charset="0"/>
              </a:rPr>
              <a:t> = </a:t>
            </a:r>
            <a:r>
              <a:rPr lang="en-US" sz="3600" dirty="0" err="1" smtClean="0">
                <a:solidFill>
                  <a:srgbClr val="00B050"/>
                </a:solidFill>
                <a:latin typeface="Consolas" panose="020B0609020204030204" pitchFamily="49" charset="0"/>
              </a:rPr>
              <a:t>random.</a:t>
            </a:r>
            <a:r>
              <a:rPr lang="en-US" sz="3600" dirty="0" err="1" smtClean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randint</a:t>
            </a:r>
            <a:r>
              <a:rPr lang="en-US" sz="3600" dirty="0" smtClean="0">
                <a:solidFill>
                  <a:srgbClr val="00B050"/>
                </a:solidFill>
                <a:latin typeface="Consolas" panose="020B0609020204030204" pitchFamily="49" charset="0"/>
              </a:rPr>
              <a:t>(</a:t>
            </a:r>
            <a:r>
              <a:rPr lang="en-US" sz="3600" dirty="0">
                <a:solidFill>
                  <a:srgbClr val="FFC000"/>
                </a:solidFill>
                <a:latin typeface="Consolas" panose="020B0609020204030204" pitchFamily="49" charset="0"/>
              </a:rPr>
              <a:t>1</a:t>
            </a:r>
            <a:r>
              <a:rPr lang="en-US" sz="3600" dirty="0" smtClean="0">
                <a:solidFill>
                  <a:srgbClr val="00B050"/>
                </a:solidFill>
                <a:latin typeface="Consolas" panose="020B0609020204030204" pitchFamily="49" charset="0"/>
              </a:rPr>
              <a:t>,</a:t>
            </a:r>
            <a:r>
              <a:rPr lang="en-US" sz="3600" dirty="0">
                <a:solidFill>
                  <a:srgbClr val="FFC000"/>
                </a:solidFill>
                <a:latin typeface="Consolas" panose="020B0609020204030204" pitchFamily="49" charset="0"/>
              </a:rPr>
              <a:t>10</a:t>
            </a:r>
            <a:r>
              <a:rPr lang="en-US" sz="3600" dirty="0" smtClean="0">
                <a:solidFill>
                  <a:srgbClr val="00B050"/>
                </a:solidFill>
                <a:latin typeface="Consolas" panose="020B0609020204030204" pitchFamily="49" charset="0"/>
              </a:rPr>
              <a:t>)</a:t>
            </a:r>
            <a:endParaRPr lang="en-US" sz="3600" dirty="0">
              <a:solidFill>
                <a:srgbClr val="00B05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3600" dirty="0" smtClean="0">
                <a:solidFill>
                  <a:srgbClr val="00B050"/>
                </a:solidFill>
                <a:latin typeface="Consolas" panose="020B0609020204030204" pitchFamily="49" charset="0"/>
              </a:rPr>
              <a:t>	</a:t>
            </a:r>
            <a:r>
              <a:rPr lang="en-US" sz="3600" dirty="0" smtClean="0">
                <a:solidFill>
                  <a:srgbClr val="00B0F0"/>
                </a:solidFill>
                <a:latin typeface="Consolas" panose="020B0609020204030204" pitchFamily="49" charset="0"/>
              </a:rPr>
              <a:t>z</a:t>
            </a:r>
            <a:r>
              <a:rPr lang="en-US" sz="3600" dirty="0" smtClean="0">
                <a:solidFill>
                  <a:srgbClr val="00B050"/>
                </a:solidFill>
                <a:latin typeface="Consolas" panose="020B0609020204030204" pitchFamily="49" charset="0"/>
              </a:rPr>
              <a:t> = </a:t>
            </a:r>
            <a:r>
              <a:rPr lang="en-US" sz="3600" dirty="0" err="1" smtClean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int</a:t>
            </a:r>
            <a:r>
              <a:rPr lang="en-US" sz="3600" dirty="0">
                <a:solidFill>
                  <a:srgbClr val="00B050"/>
                </a:solidFill>
                <a:latin typeface="Consolas" panose="020B0609020204030204" pitchFamily="49" charset="0"/>
              </a:rPr>
              <a:t>(</a:t>
            </a:r>
            <a:r>
              <a:rPr lang="en-US" sz="3600" dirty="0">
                <a:solidFill>
                  <a:srgbClr val="FFC000"/>
                </a:solidFill>
                <a:latin typeface="Consolas" panose="020B0609020204030204" pitchFamily="49" charset="0"/>
              </a:rPr>
              <a:t>"9</a:t>
            </a:r>
            <a:r>
              <a:rPr lang="en-US" sz="3600" dirty="0" smtClean="0">
                <a:solidFill>
                  <a:srgbClr val="FFC000"/>
                </a:solidFill>
                <a:latin typeface="Consolas" panose="020B0609020204030204" pitchFamily="49" charset="0"/>
              </a:rPr>
              <a:t>"</a:t>
            </a:r>
            <a:r>
              <a:rPr lang="en-US" sz="3600" dirty="0" smtClean="0">
                <a:solidFill>
                  <a:srgbClr val="00B050"/>
                </a:solidFill>
                <a:latin typeface="Consolas" panose="020B0609020204030204" pitchFamily="49" charset="0"/>
              </a:rPr>
              <a:t>)</a:t>
            </a:r>
            <a:endParaRPr lang="en-US" sz="3600" dirty="0">
              <a:solidFill>
                <a:srgbClr val="FFC000"/>
              </a:solidFill>
              <a:latin typeface="Consolas" panose="020B0609020204030204" pitchFamily="49" charset="0"/>
            </a:endParaRPr>
          </a:p>
          <a:p>
            <a:endParaRPr lang="en-US" sz="3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accent6"/>
                </a:solidFill>
              </a:rPr>
              <a:t>Functions, continued</a:t>
            </a:r>
            <a:endParaRPr lang="en-US" sz="5400" dirty="0">
              <a:solidFill>
                <a:schemeClr val="accent6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675919" y="3333808"/>
            <a:ext cx="2158409" cy="89313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Function</a:t>
            </a:r>
            <a:endParaRPr lang="en-US" sz="3600" b="1" dirty="0"/>
          </a:p>
        </p:txBody>
      </p:sp>
      <p:sp>
        <p:nvSpPr>
          <p:cNvPr id="5" name="Right Arrow 4"/>
          <p:cNvSpPr/>
          <p:nvPr/>
        </p:nvSpPr>
        <p:spPr>
          <a:xfrm>
            <a:off x="1815761" y="3333808"/>
            <a:ext cx="2700670" cy="978196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Arguments</a:t>
            </a:r>
            <a:endParaRPr lang="en-US" sz="2800" dirty="0"/>
          </a:p>
        </p:txBody>
      </p:sp>
      <p:sp>
        <p:nvSpPr>
          <p:cNvPr id="6" name="Right Arrow 5"/>
          <p:cNvSpPr/>
          <p:nvPr/>
        </p:nvSpPr>
        <p:spPr>
          <a:xfrm>
            <a:off x="7088707" y="3333808"/>
            <a:ext cx="2541182" cy="9781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Return Value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0356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FF00"/>
                </a:solidFill>
              </a:rPr>
              <a:t>Check </a:t>
            </a:r>
            <a:r>
              <a:rPr lang="en-US" sz="4800" dirty="0" smtClean="0">
                <a:solidFill>
                  <a:srgbClr val="FFFF00"/>
                </a:solidFill>
              </a:rPr>
              <a:t>Yourself 1</a:t>
            </a:r>
            <a:r>
              <a:rPr lang="en-US" sz="4800" dirty="0" smtClean="0"/>
              <a:t>: </a:t>
            </a:r>
            <a:r>
              <a:rPr lang="en-US" sz="4800" dirty="0" smtClean="0"/>
              <a:t>Functions</a:t>
            </a:r>
            <a:endParaRPr lang="en-US" sz="4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3674852"/>
            <a:ext cx="5181600" cy="2502109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Function Name</a:t>
            </a:r>
            <a:r>
              <a:rPr lang="en-US" sz="4000" dirty="0" smtClean="0"/>
              <a:t>?</a:t>
            </a:r>
            <a:endParaRPr lang="en-US" sz="40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172200" y="3674852"/>
            <a:ext cx="5181600" cy="250211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lphaUcPeriod"/>
            </a:pPr>
            <a:r>
              <a:rPr lang="en-US" sz="4000" dirty="0" smtClean="0"/>
              <a:t>x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dirty="0" smtClean="0"/>
              <a:t>y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dirty="0"/>
              <a:t>z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0127" y="100342"/>
            <a:ext cx="1548142" cy="154814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338423" y="2282987"/>
            <a:ext cx="47580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solidFill>
                  <a:srgbClr val="00B050"/>
                </a:solidFill>
                <a:latin typeface="Consolas" panose="020B0609020204030204" pitchFamily="49" charset="0"/>
              </a:rPr>
              <a:t> x = y(z)</a:t>
            </a:r>
            <a:endParaRPr lang="en-US" sz="7200" dirty="0">
              <a:solidFill>
                <a:srgbClr val="00B050"/>
              </a:solidFill>
              <a:latin typeface="Consolas" panose="020B06090202040302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54348" y="1768285"/>
            <a:ext cx="101994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Match the concept to its object name in the example.</a:t>
            </a:r>
            <a:endParaRPr lang="en-US" sz="3600" dirty="0"/>
          </a:p>
        </p:txBody>
      </p:sp>
      <p:sp>
        <p:nvSpPr>
          <p:cNvPr id="6" name="counter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D2691E"/>
          </a:solidFill>
        </p:spPr>
        <p:txBody>
          <a:bodyPr vert="horz" rtlCol="0" anchor="ctr" anchorCtr="1">
            <a:noAutofit/>
          </a:bodyPr>
          <a:lstStyle/>
          <a:p>
            <a:r>
              <a:rPr lang="en-US" smtClean="0">
                <a:solidFill>
                  <a:srgbClr val="FFFFFF"/>
                </a:solidFill>
                <a:latin typeface="Segoe UI" panose="020B0502040204020203" pitchFamily="34" charset="0"/>
              </a:rPr>
              <a:t>0</a:t>
            </a:r>
            <a:endParaRPr lang="en-US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9" name="counter_overlay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FFFFFF">
              <a:alpha val="15000"/>
            </a:srgbClr>
          </a:solidFill>
        </p:spPr>
        <p:txBody>
          <a:bodyPr vert="horz" rtlCol="0">
            <a:noAutofit/>
          </a:bodyPr>
          <a:lstStyle/>
          <a:p>
            <a:endParaRPr lang="en-US"/>
          </a:p>
        </p:txBody>
      </p:sp>
      <p:sp>
        <p:nvSpPr>
          <p:cNvPr id="10" name="pp_status"/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endParaRPr lang="en-US" sz="900">
              <a:solidFill>
                <a:srgbClr val="FF0000"/>
              </a:solidFill>
              <a:latin typeface="Segoe UI" panose="020B0502040204020203" pitchFamily="34" charset="0"/>
            </a:endParaRPr>
          </a:p>
        </p:txBody>
      </p:sp>
      <p:sp>
        <p:nvSpPr>
          <p:cNvPr id="11" name="answerA"/>
          <p:cNvSpPr txBox="1"/>
          <p:nvPr/>
        </p:nvSpPr>
        <p:spPr>
          <a:xfrm>
            <a:off x="9842500" y="6096000"/>
            <a:ext cx="482600" cy="38100"/>
          </a:xfrm>
          <a:prstGeom prst="rect">
            <a:avLst/>
          </a:prstGeom>
          <a:solidFill>
            <a:srgbClr val="1673D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2" name="letterA"/>
          <p:cNvSpPr txBox="1"/>
          <p:nvPr/>
        </p:nvSpPr>
        <p:spPr>
          <a:xfrm>
            <a:off x="9842500" y="6159500"/>
            <a:ext cx="482600" cy="381000"/>
          </a:xfrm>
          <a:prstGeom prst="rect">
            <a:avLst/>
          </a:prstGeom>
          <a:solidFill>
            <a:srgbClr val="1673D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A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3" name="answerB"/>
          <p:cNvSpPr txBox="1"/>
          <p:nvPr/>
        </p:nvSpPr>
        <p:spPr>
          <a:xfrm>
            <a:off x="10350500" y="6096000"/>
            <a:ext cx="482600" cy="38100"/>
          </a:xfrm>
          <a:prstGeom prst="rect">
            <a:avLst/>
          </a:prstGeom>
          <a:solidFill>
            <a:srgbClr val="008A00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4" name="letterB"/>
          <p:cNvSpPr txBox="1"/>
          <p:nvPr/>
        </p:nvSpPr>
        <p:spPr>
          <a:xfrm>
            <a:off x="10350500" y="6159500"/>
            <a:ext cx="482600" cy="381000"/>
          </a:xfrm>
          <a:prstGeom prst="rect">
            <a:avLst/>
          </a:prstGeom>
          <a:solidFill>
            <a:srgbClr val="008A00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B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5" name="answerC"/>
          <p:cNvSpPr txBox="1"/>
          <p:nvPr/>
        </p:nvSpPr>
        <p:spPr>
          <a:xfrm>
            <a:off x="10858500" y="6096000"/>
            <a:ext cx="482600" cy="38100"/>
          </a:xfrm>
          <a:prstGeom prst="rect">
            <a:avLst/>
          </a:prstGeom>
          <a:solidFill>
            <a:srgbClr val="8D0196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6" name="letterC"/>
          <p:cNvSpPr txBox="1"/>
          <p:nvPr/>
        </p:nvSpPr>
        <p:spPr>
          <a:xfrm>
            <a:off x="10858500" y="6159500"/>
            <a:ext cx="482600" cy="381000"/>
          </a:xfrm>
          <a:prstGeom prst="rect">
            <a:avLst/>
          </a:prstGeom>
          <a:solidFill>
            <a:srgbClr val="8D0196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C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003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FF00"/>
                </a:solidFill>
              </a:rPr>
              <a:t>Check </a:t>
            </a:r>
            <a:r>
              <a:rPr lang="en-US" sz="4800" dirty="0" smtClean="0">
                <a:solidFill>
                  <a:srgbClr val="FFFF00"/>
                </a:solidFill>
              </a:rPr>
              <a:t>Yourself 2</a:t>
            </a:r>
            <a:r>
              <a:rPr lang="en-US" sz="4800" dirty="0" smtClean="0"/>
              <a:t>: </a:t>
            </a:r>
            <a:r>
              <a:rPr lang="en-US" sz="4800" dirty="0" smtClean="0"/>
              <a:t>Functions</a:t>
            </a:r>
            <a:endParaRPr lang="en-US" sz="4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3674852"/>
            <a:ext cx="5181600" cy="2502109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Function Name?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Argument?</a:t>
            </a:r>
          </a:p>
          <a:p>
            <a:pPr marL="742950" indent="-742950">
              <a:buFont typeface="+mj-lt"/>
              <a:buAutoNum type="arabicPeriod"/>
            </a:pP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172200" y="3674852"/>
            <a:ext cx="5181600" cy="250211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lphaUcPeriod"/>
            </a:pPr>
            <a:r>
              <a:rPr lang="en-US" sz="4000" dirty="0" smtClean="0"/>
              <a:t>x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dirty="0" smtClean="0"/>
              <a:t>y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dirty="0"/>
              <a:t>z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0127" y="100342"/>
            <a:ext cx="1548142" cy="154814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338423" y="2282987"/>
            <a:ext cx="47580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solidFill>
                  <a:srgbClr val="00B050"/>
                </a:solidFill>
                <a:latin typeface="Consolas" panose="020B0609020204030204" pitchFamily="49" charset="0"/>
              </a:rPr>
              <a:t> x = y(z)</a:t>
            </a:r>
            <a:endParaRPr lang="en-US" sz="7200" dirty="0">
              <a:solidFill>
                <a:srgbClr val="00B050"/>
              </a:solidFill>
              <a:latin typeface="Consolas" panose="020B06090202040302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54348" y="1768285"/>
            <a:ext cx="101994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Match the concept to its object name in the example.</a:t>
            </a:r>
            <a:endParaRPr lang="en-US" sz="3600" dirty="0"/>
          </a:p>
        </p:txBody>
      </p:sp>
      <p:sp>
        <p:nvSpPr>
          <p:cNvPr id="6" name="counter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D2691E"/>
          </a:solidFill>
        </p:spPr>
        <p:txBody>
          <a:bodyPr vert="horz" rtlCol="0" anchor="ctr" anchorCtr="1">
            <a:noAutofit/>
          </a:bodyPr>
          <a:lstStyle/>
          <a:p>
            <a:r>
              <a:rPr lang="en-US" smtClean="0">
                <a:solidFill>
                  <a:srgbClr val="FFFFFF"/>
                </a:solidFill>
                <a:latin typeface="Segoe UI" panose="020B0502040204020203" pitchFamily="34" charset="0"/>
              </a:rPr>
              <a:t>0</a:t>
            </a:r>
            <a:endParaRPr lang="en-US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9" name="counter_overlay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FFFFFF">
              <a:alpha val="15000"/>
            </a:srgbClr>
          </a:solidFill>
        </p:spPr>
        <p:txBody>
          <a:bodyPr vert="horz" rtlCol="0">
            <a:noAutofit/>
          </a:bodyPr>
          <a:lstStyle/>
          <a:p>
            <a:endParaRPr lang="en-US"/>
          </a:p>
        </p:txBody>
      </p:sp>
      <p:sp>
        <p:nvSpPr>
          <p:cNvPr id="10" name="pp_status"/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endParaRPr lang="en-US" sz="900">
              <a:solidFill>
                <a:srgbClr val="FF0000"/>
              </a:solidFill>
              <a:latin typeface="Segoe UI" panose="020B0502040204020203" pitchFamily="34" charset="0"/>
            </a:endParaRPr>
          </a:p>
        </p:txBody>
      </p:sp>
      <p:sp>
        <p:nvSpPr>
          <p:cNvPr id="11" name="answerA"/>
          <p:cNvSpPr txBox="1"/>
          <p:nvPr/>
        </p:nvSpPr>
        <p:spPr>
          <a:xfrm>
            <a:off x="9842500" y="6096000"/>
            <a:ext cx="482600" cy="38100"/>
          </a:xfrm>
          <a:prstGeom prst="rect">
            <a:avLst/>
          </a:prstGeom>
          <a:solidFill>
            <a:srgbClr val="1673D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2" name="letterA"/>
          <p:cNvSpPr txBox="1"/>
          <p:nvPr/>
        </p:nvSpPr>
        <p:spPr>
          <a:xfrm>
            <a:off x="9842500" y="6159500"/>
            <a:ext cx="482600" cy="381000"/>
          </a:xfrm>
          <a:prstGeom prst="rect">
            <a:avLst/>
          </a:prstGeom>
          <a:solidFill>
            <a:srgbClr val="1673D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A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3" name="answerB"/>
          <p:cNvSpPr txBox="1"/>
          <p:nvPr/>
        </p:nvSpPr>
        <p:spPr>
          <a:xfrm>
            <a:off x="10350500" y="6096000"/>
            <a:ext cx="482600" cy="38100"/>
          </a:xfrm>
          <a:prstGeom prst="rect">
            <a:avLst/>
          </a:prstGeom>
          <a:solidFill>
            <a:srgbClr val="008A00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4" name="letterB"/>
          <p:cNvSpPr txBox="1"/>
          <p:nvPr/>
        </p:nvSpPr>
        <p:spPr>
          <a:xfrm>
            <a:off x="10350500" y="6159500"/>
            <a:ext cx="482600" cy="381000"/>
          </a:xfrm>
          <a:prstGeom prst="rect">
            <a:avLst/>
          </a:prstGeom>
          <a:solidFill>
            <a:srgbClr val="008A00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B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5" name="answerC"/>
          <p:cNvSpPr txBox="1"/>
          <p:nvPr/>
        </p:nvSpPr>
        <p:spPr>
          <a:xfrm>
            <a:off x="10858500" y="6096000"/>
            <a:ext cx="482600" cy="38100"/>
          </a:xfrm>
          <a:prstGeom prst="rect">
            <a:avLst/>
          </a:prstGeom>
          <a:solidFill>
            <a:srgbClr val="8D0196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6" name="letterC"/>
          <p:cNvSpPr txBox="1"/>
          <p:nvPr/>
        </p:nvSpPr>
        <p:spPr>
          <a:xfrm>
            <a:off x="10858500" y="6159500"/>
            <a:ext cx="482600" cy="381000"/>
          </a:xfrm>
          <a:prstGeom prst="rect">
            <a:avLst/>
          </a:prstGeom>
          <a:solidFill>
            <a:srgbClr val="8D0196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C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387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FF00"/>
                </a:solidFill>
              </a:rPr>
              <a:t>Check </a:t>
            </a:r>
            <a:r>
              <a:rPr lang="en-US" sz="4800" dirty="0" smtClean="0">
                <a:solidFill>
                  <a:srgbClr val="FFFF00"/>
                </a:solidFill>
              </a:rPr>
              <a:t>Yourself 3</a:t>
            </a:r>
            <a:r>
              <a:rPr lang="en-US" sz="4800" dirty="0" smtClean="0"/>
              <a:t>: </a:t>
            </a:r>
            <a:r>
              <a:rPr lang="en-US" sz="4800" dirty="0" smtClean="0"/>
              <a:t>Functions</a:t>
            </a:r>
            <a:endParaRPr lang="en-US" sz="4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3674852"/>
            <a:ext cx="5181600" cy="2502109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Function Name?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Argument?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Return Value?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172200" y="3674852"/>
            <a:ext cx="5181600" cy="250211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lphaUcPeriod"/>
            </a:pPr>
            <a:r>
              <a:rPr lang="en-US" sz="4000" dirty="0" smtClean="0"/>
              <a:t>x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dirty="0" smtClean="0"/>
              <a:t>y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dirty="0"/>
              <a:t>z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0127" y="100342"/>
            <a:ext cx="1548142" cy="154814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338423" y="2282987"/>
            <a:ext cx="47580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solidFill>
                  <a:srgbClr val="00B050"/>
                </a:solidFill>
                <a:latin typeface="Consolas" panose="020B0609020204030204" pitchFamily="49" charset="0"/>
              </a:rPr>
              <a:t> x = y(z)</a:t>
            </a:r>
            <a:endParaRPr lang="en-US" sz="7200" dirty="0">
              <a:solidFill>
                <a:srgbClr val="00B050"/>
              </a:solidFill>
              <a:latin typeface="Consolas" panose="020B06090202040302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54348" y="1768285"/>
            <a:ext cx="101994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Match the concept to its object name in the example.</a:t>
            </a:r>
            <a:endParaRPr lang="en-US" sz="3600" dirty="0"/>
          </a:p>
        </p:txBody>
      </p:sp>
      <p:sp>
        <p:nvSpPr>
          <p:cNvPr id="6" name="counter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D2691E"/>
          </a:solidFill>
        </p:spPr>
        <p:txBody>
          <a:bodyPr vert="horz" rtlCol="0" anchor="ctr" anchorCtr="1">
            <a:noAutofit/>
          </a:bodyPr>
          <a:lstStyle/>
          <a:p>
            <a:r>
              <a:rPr lang="en-US" smtClean="0">
                <a:solidFill>
                  <a:srgbClr val="FFFFFF"/>
                </a:solidFill>
                <a:latin typeface="Segoe UI" panose="020B0502040204020203" pitchFamily="34" charset="0"/>
              </a:rPr>
              <a:t>0</a:t>
            </a:r>
            <a:endParaRPr lang="en-US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9" name="counter_overlay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FFFFFF">
              <a:alpha val="15000"/>
            </a:srgbClr>
          </a:solidFill>
        </p:spPr>
        <p:txBody>
          <a:bodyPr vert="horz" rtlCol="0">
            <a:noAutofit/>
          </a:bodyPr>
          <a:lstStyle/>
          <a:p>
            <a:endParaRPr lang="en-US"/>
          </a:p>
        </p:txBody>
      </p:sp>
      <p:sp>
        <p:nvSpPr>
          <p:cNvPr id="10" name="pp_status"/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endParaRPr lang="en-US" sz="900">
              <a:solidFill>
                <a:srgbClr val="FF0000"/>
              </a:solidFill>
              <a:latin typeface="Segoe UI" panose="020B0502040204020203" pitchFamily="34" charset="0"/>
            </a:endParaRPr>
          </a:p>
        </p:txBody>
      </p:sp>
      <p:sp>
        <p:nvSpPr>
          <p:cNvPr id="11" name="answerA"/>
          <p:cNvSpPr txBox="1"/>
          <p:nvPr/>
        </p:nvSpPr>
        <p:spPr>
          <a:xfrm>
            <a:off x="9842500" y="6096000"/>
            <a:ext cx="482600" cy="38100"/>
          </a:xfrm>
          <a:prstGeom prst="rect">
            <a:avLst/>
          </a:prstGeom>
          <a:solidFill>
            <a:srgbClr val="1673D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2" name="letterA"/>
          <p:cNvSpPr txBox="1"/>
          <p:nvPr/>
        </p:nvSpPr>
        <p:spPr>
          <a:xfrm>
            <a:off x="9842500" y="6159500"/>
            <a:ext cx="482600" cy="381000"/>
          </a:xfrm>
          <a:prstGeom prst="rect">
            <a:avLst/>
          </a:prstGeom>
          <a:solidFill>
            <a:srgbClr val="1673D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A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3" name="answerB"/>
          <p:cNvSpPr txBox="1"/>
          <p:nvPr/>
        </p:nvSpPr>
        <p:spPr>
          <a:xfrm>
            <a:off x="10350500" y="6096000"/>
            <a:ext cx="482600" cy="38100"/>
          </a:xfrm>
          <a:prstGeom prst="rect">
            <a:avLst/>
          </a:prstGeom>
          <a:solidFill>
            <a:srgbClr val="008A00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4" name="letterB"/>
          <p:cNvSpPr txBox="1"/>
          <p:nvPr/>
        </p:nvSpPr>
        <p:spPr>
          <a:xfrm>
            <a:off x="10350500" y="6159500"/>
            <a:ext cx="482600" cy="381000"/>
          </a:xfrm>
          <a:prstGeom prst="rect">
            <a:avLst/>
          </a:prstGeom>
          <a:solidFill>
            <a:srgbClr val="008A00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B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5" name="answerC"/>
          <p:cNvSpPr txBox="1"/>
          <p:nvPr/>
        </p:nvSpPr>
        <p:spPr>
          <a:xfrm>
            <a:off x="10858500" y="6096000"/>
            <a:ext cx="482600" cy="38100"/>
          </a:xfrm>
          <a:prstGeom prst="rect">
            <a:avLst/>
          </a:prstGeom>
          <a:solidFill>
            <a:srgbClr val="8D0196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6" name="letterC"/>
          <p:cNvSpPr txBox="1"/>
          <p:nvPr/>
        </p:nvSpPr>
        <p:spPr>
          <a:xfrm>
            <a:off x="10858500" y="6159500"/>
            <a:ext cx="482600" cy="381000"/>
          </a:xfrm>
          <a:prstGeom prst="rect">
            <a:avLst/>
          </a:prstGeom>
          <a:solidFill>
            <a:srgbClr val="8D0196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C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357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1841</TotalTime>
  <Words>697</Words>
  <Application>Microsoft Office PowerPoint</Application>
  <PresentationFormat>Widescreen</PresentationFormat>
  <Paragraphs>144</Paragraphs>
  <Slides>19</Slides>
  <Notes>3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Consolas</vt:lpstr>
      <vt:lpstr>Segoe UI</vt:lpstr>
      <vt:lpstr>Wingdings</vt:lpstr>
      <vt:lpstr>Office Theme</vt:lpstr>
      <vt:lpstr>Lesson 06:  Functions</vt:lpstr>
      <vt:lpstr>Agenda</vt:lpstr>
      <vt:lpstr>Student submission of the week</vt:lpstr>
      <vt:lpstr>Connect Activity</vt:lpstr>
      <vt:lpstr>Functions</vt:lpstr>
      <vt:lpstr>Functions, continued</vt:lpstr>
      <vt:lpstr>Check Yourself 1: Functions</vt:lpstr>
      <vt:lpstr>Check Yourself 2: Functions</vt:lpstr>
      <vt:lpstr>Check Yourself 3: Functions</vt:lpstr>
      <vt:lpstr>Functions &amp; Python Modules</vt:lpstr>
      <vt:lpstr>Built in Modules vs. External</vt:lpstr>
      <vt:lpstr>Watch Me Code 1</vt:lpstr>
      <vt:lpstr>User-Defined Functions</vt:lpstr>
      <vt:lpstr>Watch Me Code 2</vt:lpstr>
      <vt:lpstr>Function Variable Scope</vt:lpstr>
      <vt:lpstr>Watch Me Code 3</vt:lpstr>
      <vt:lpstr>Check Yourself: Understanding Scope</vt:lpstr>
      <vt:lpstr>End-To-End Example:</vt:lpstr>
      <vt:lpstr>Conclusion Activity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Fudge</dc:creator>
  <cp:lastModifiedBy>Michael A Fudge Jr</cp:lastModifiedBy>
  <cp:revision>84</cp:revision>
  <dcterms:created xsi:type="dcterms:W3CDTF">2016-08-29T17:53:43Z</dcterms:created>
  <dcterms:modified xsi:type="dcterms:W3CDTF">2017-10-09T01:14:05Z</dcterms:modified>
</cp:coreProperties>
</file>