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338" r:id="rId2"/>
    <p:sldId id="313" r:id="rId3"/>
    <p:sldId id="300" r:id="rId4"/>
    <p:sldId id="314" r:id="rId5"/>
    <p:sldId id="319" r:id="rId6"/>
    <p:sldId id="321" r:id="rId7"/>
    <p:sldId id="320" r:id="rId8"/>
    <p:sldId id="328" r:id="rId9"/>
    <p:sldId id="323" r:id="rId10"/>
    <p:sldId id="322" r:id="rId11"/>
    <p:sldId id="336" r:id="rId12"/>
    <p:sldId id="329" r:id="rId13"/>
    <p:sldId id="330" r:id="rId14"/>
    <p:sldId id="331" r:id="rId15"/>
    <p:sldId id="332" r:id="rId16"/>
    <p:sldId id="324" r:id="rId17"/>
    <p:sldId id="337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530" autoAdjust="0"/>
  </p:normalViewPr>
  <p:slideViewPr>
    <p:cSldViewPr snapToGrid="0">
      <p:cViewPr varScale="1">
        <p:scale>
          <a:sx n="113" d="100"/>
          <a:sy n="113" d="100"/>
        </p:scale>
        <p:origin x="39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FC3C48-EC6B-46B4-B971-882E8F77D68D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F49766-D8F7-40E2-B91C-29C1266006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746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B171AC-93F1-418D-B7FD-7EEF89AC963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3904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B171AC-93F1-418D-B7FD-7EEF89AC963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2701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003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066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907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952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643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4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499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007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383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827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42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40100-AA8B-4468-9FD2-4271F6346A92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8667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9546" y="365125"/>
            <a:ext cx="9014254" cy="1817902"/>
          </a:xfrm>
        </p:spPr>
        <p:txBody>
          <a:bodyPr>
            <a:normAutofit/>
          </a:bodyPr>
          <a:lstStyle/>
          <a:p>
            <a:r>
              <a:rPr lang="en-US" sz="6000" dirty="0">
                <a:latin typeface="+mn-lt"/>
              </a:rPr>
              <a:t>Lesson </a:t>
            </a:r>
            <a:r>
              <a:rPr lang="en-US" sz="6000" dirty="0" smtClean="0">
                <a:latin typeface="+mn-lt"/>
              </a:rPr>
              <a:t>04: </a:t>
            </a:r>
            <a:r>
              <a:rPr lang="en-US" sz="6000" dirty="0">
                <a:latin typeface="+mn-lt"/>
              </a:rPr>
              <a:t/>
            </a:r>
            <a:br>
              <a:rPr lang="en-US" sz="6000" dirty="0">
                <a:latin typeface="+mn-lt"/>
              </a:rPr>
            </a:br>
            <a:r>
              <a:rPr lang="en-US" sz="6000" dirty="0" smtClean="0">
                <a:solidFill>
                  <a:schemeClr val="accent4"/>
                </a:solidFill>
                <a:latin typeface="+mn-lt"/>
              </a:rPr>
              <a:t>Conditionals</a:t>
            </a:r>
            <a:endParaRPr lang="en-US" sz="6000" dirty="0">
              <a:latin typeface="+mn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869" y="210957"/>
            <a:ext cx="2018373" cy="2044518"/>
          </a:xfrm>
          <a:prstGeom prst="rect">
            <a:avLst/>
          </a:prstGeom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321276" y="2409642"/>
            <a:ext cx="9195257" cy="39993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400" b="1" smtClean="0">
                <a:solidFill>
                  <a:srgbClr val="FFFF00"/>
                </a:solidFill>
              </a:rPr>
              <a:t>Attendance: </a:t>
            </a:r>
          </a:p>
          <a:p>
            <a:pPr lvl="1"/>
            <a:r>
              <a:rPr lang="en-US" sz="3600" smtClean="0">
                <a:latin typeface="Consolas" panose="020B0609020204030204" pitchFamily="49" charset="0"/>
              </a:rPr>
              <a:t>Link: </a:t>
            </a:r>
            <a:r>
              <a:rPr lang="en-US" sz="3600" smtClean="0"/>
              <a:t>In Gitter.im </a:t>
            </a:r>
            <a:r>
              <a:rPr lang="en-US" sz="3600" smtClean="0">
                <a:latin typeface="Consolas" panose="020B0609020204030204" pitchFamily="49" charset="0"/>
              </a:rPr>
              <a:t>| Code: ????</a:t>
            </a:r>
          </a:p>
          <a:p>
            <a:r>
              <a:rPr lang="en-US" sz="4800" b="1" smtClean="0">
                <a:solidFill>
                  <a:srgbClr val="FFFF00"/>
                </a:solidFill>
              </a:rPr>
              <a:t>Class Chat: </a:t>
            </a:r>
          </a:p>
          <a:p>
            <a:pPr lvl="1"/>
            <a:r>
              <a:rPr lang="en-US" sz="3600" smtClean="0">
                <a:latin typeface="Consolas" panose="020B0609020204030204" pitchFamily="49" charset="0"/>
              </a:rPr>
              <a:t>https://gitter.im/IST256/Fudge </a:t>
            </a:r>
          </a:p>
          <a:p>
            <a:r>
              <a:rPr lang="en-US" sz="4400" b="1" smtClean="0">
                <a:solidFill>
                  <a:srgbClr val="FFFF00"/>
                </a:solidFill>
              </a:rPr>
              <a:t>Participation</a:t>
            </a:r>
          </a:p>
          <a:p>
            <a:pPr lvl="1"/>
            <a:r>
              <a:rPr lang="en-US" sz="3600" smtClean="0">
                <a:latin typeface="Consolas" panose="020B0609020204030204" pitchFamily="49" charset="0"/>
              </a:rPr>
              <a:t>http://ist256.participoll.com/</a:t>
            </a:r>
          </a:p>
          <a:p>
            <a:pPr lvl="1"/>
            <a:endParaRPr lang="en-US" sz="36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8719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accent1"/>
                </a:solidFill>
              </a:rPr>
              <a:t>Multiple Decisions: IF ladder</a:t>
            </a:r>
            <a:endParaRPr lang="en-US" sz="5400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7931727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 smtClean="0">
                <a:solidFill>
                  <a:srgbClr val="92D050"/>
                </a:solidFill>
                <a:latin typeface="Consolas" panose="020B0609020204030204" pitchFamily="49" charset="0"/>
              </a:rPr>
              <a:t>if</a:t>
            </a:r>
            <a:r>
              <a:rPr lang="en-US" sz="3600" dirty="0" smtClean="0">
                <a:solidFill>
                  <a:srgbClr val="92D050"/>
                </a:solidFill>
                <a:latin typeface="Consolas" panose="020B0609020204030204" pitchFamily="49" charset="0"/>
              </a:rPr>
              <a:t> </a:t>
            </a:r>
            <a:r>
              <a:rPr lang="en-US" sz="3600" i="1" dirty="0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boolean-expression1</a:t>
            </a:r>
            <a:r>
              <a:rPr lang="en-US" sz="3600" b="1" dirty="0" smtClean="0">
                <a:solidFill>
                  <a:srgbClr val="92D050"/>
                </a:solidFill>
                <a:latin typeface="Consolas" panose="020B0609020204030204" pitchFamily="49" charset="0"/>
              </a:rPr>
              <a:t>:</a:t>
            </a:r>
          </a:p>
          <a:p>
            <a:pPr marL="0" indent="0">
              <a:buNone/>
            </a:pPr>
            <a:r>
              <a:rPr lang="en-US" sz="3600" dirty="0">
                <a:solidFill>
                  <a:srgbClr val="92D050"/>
                </a:solidFill>
                <a:latin typeface="Consolas" panose="020B0609020204030204" pitchFamily="49" charset="0"/>
              </a:rPr>
              <a:t>	</a:t>
            </a:r>
            <a:r>
              <a:rPr lang="en-US" sz="3600" i="1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statements-when-exp1-true</a:t>
            </a:r>
          </a:p>
          <a:p>
            <a:pPr marL="0" indent="0">
              <a:buNone/>
            </a:pPr>
            <a:r>
              <a:rPr lang="en-US" sz="3600" b="1" dirty="0" err="1" smtClean="0">
                <a:solidFill>
                  <a:srgbClr val="92D050"/>
                </a:solidFill>
                <a:latin typeface="Consolas" panose="020B0609020204030204" pitchFamily="49" charset="0"/>
              </a:rPr>
              <a:t>elif</a:t>
            </a:r>
            <a:r>
              <a:rPr lang="en-US" sz="3600" dirty="0" smtClean="0">
                <a:solidFill>
                  <a:srgbClr val="92D050"/>
                </a:solidFill>
                <a:latin typeface="Consolas" panose="020B0609020204030204" pitchFamily="49" charset="0"/>
              </a:rPr>
              <a:t> </a:t>
            </a:r>
            <a:r>
              <a:rPr lang="en-US" sz="3600" i="1" dirty="0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boolean-expression2</a:t>
            </a:r>
            <a:r>
              <a:rPr lang="en-US" sz="3600" b="1" dirty="0" smtClean="0">
                <a:solidFill>
                  <a:srgbClr val="92D050"/>
                </a:solidFill>
                <a:latin typeface="Consolas" panose="020B0609020204030204" pitchFamily="49" charset="0"/>
              </a:rPr>
              <a:t>:</a:t>
            </a:r>
            <a:endParaRPr lang="en-US" sz="3600" b="1" dirty="0">
              <a:solidFill>
                <a:srgbClr val="92D05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3600" dirty="0">
                <a:solidFill>
                  <a:srgbClr val="92D050"/>
                </a:solidFill>
                <a:latin typeface="Consolas" panose="020B0609020204030204" pitchFamily="49" charset="0"/>
              </a:rPr>
              <a:t>	</a:t>
            </a:r>
            <a:r>
              <a:rPr lang="en-US" sz="3600" i="1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statements-when-exp2-true</a:t>
            </a:r>
          </a:p>
          <a:p>
            <a:pPr marL="0" indent="0">
              <a:buNone/>
            </a:pPr>
            <a:r>
              <a:rPr lang="en-US" sz="3600" b="1" dirty="0" smtClean="0">
                <a:solidFill>
                  <a:srgbClr val="92D050"/>
                </a:solidFill>
                <a:latin typeface="Consolas" panose="020B0609020204030204" pitchFamily="49" charset="0"/>
              </a:rPr>
              <a:t>else:</a:t>
            </a:r>
          </a:p>
          <a:p>
            <a:pPr marL="0" indent="0">
              <a:buNone/>
            </a:pPr>
            <a:r>
              <a:rPr lang="en-US" sz="3600" dirty="0">
                <a:solidFill>
                  <a:srgbClr val="92D050"/>
                </a:solidFill>
                <a:latin typeface="Consolas" panose="020B0609020204030204" pitchFamily="49" charset="0"/>
              </a:rPr>
              <a:t>	</a:t>
            </a:r>
            <a:r>
              <a:rPr lang="en-US" sz="3600" i="1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statements-when-false</a:t>
            </a:r>
          </a:p>
        </p:txBody>
      </p:sp>
      <p:sp>
        <p:nvSpPr>
          <p:cNvPr id="5" name="Rectangle 4"/>
          <p:cNvSpPr/>
          <p:nvPr/>
        </p:nvSpPr>
        <p:spPr>
          <a:xfrm>
            <a:off x="8769927" y="1690688"/>
            <a:ext cx="28956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Use </a:t>
            </a:r>
            <a:r>
              <a:rPr lang="en-US" sz="3600" dirty="0" err="1" smtClean="0"/>
              <a:t>elif</a:t>
            </a:r>
            <a:r>
              <a:rPr lang="en-US" sz="3600" dirty="0" smtClean="0"/>
              <a:t> to make more than one decision in your if statement</a:t>
            </a:r>
          </a:p>
        </p:txBody>
      </p:sp>
    </p:spTree>
    <p:extLst>
      <p:ext uri="{BB962C8B-B14F-4D97-AF65-F5344CB8AC3E}">
        <p14:creationId xmlns:p14="http://schemas.microsoft.com/office/powerpoint/2010/main" val="478307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rgbClr val="00B0F0"/>
                </a:solidFill>
              </a:rPr>
              <a:t>End-To-End Example, Part 1</a:t>
            </a:r>
            <a:endParaRPr lang="en-US" sz="5400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600" dirty="0" smtClean="0"/>
              <a:t>Tax Calculations!</a:t>
            </a:r>
          </a:p>
          <a:p>
            <a:r>
              <a:rPr lang="en-US" dirty="0" smtClean="0"/>
              <a:t>The country of “</a:t>
            </a:r>
            <a:r>
              <a:rPr lang="en-US" dirty="0" err="1" smtClean="0"/>
              <a:t>Fudgebonia</a:t>
            </a:r>
            <a:r>
              <a:rPr lang="en-US" dirty="0" smtClean="0"/>
              <a:t>” determines your tax rate from the number of dependents:</a:t>
            </a:r>
          </a:p>
          <a:p>
            <a:pPr lvl="1"/>
            <a:r>
              <a:rPr lang="en-US" dirty="0" smtClean="0"/>
              <a:t>0 </a:t>
            </a:r>
            <a:r>
              <a:rPr lang="en-US" dirty="0" smtClean="0">
                <a:sym typeface="Wingdings" panose="05000000000000000000" pitchFamily="2" charset="2"/>
              </a:rPr>
              <a:t> 30%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1  25% 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2  18% 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3 or more 10%  </a:t>
            </a:r>
          </a:p>
          <a:p>
            <a:r>
              <a:rPr lang="en-US" dirty="0" smtClean="0"/>
              <a:t>Write </a:t>
            </a:r>
            <a:r>
              <a:rPr lang="en-US" dirty="0"/>
              <a:t>a program </a:t>
            </a:r>
            <a:r>
              <a:rPr lang="en-US" dirty="0" smtClean="0"/>
              <a:t>to prompt </a:t>
            </a:r>
            <a:r>
              <a:rPr lang="en-US" dirty="0"/>
              <a:t>for </a:t>
            </a:r>
            <a:r>
              <a:rPr lang="en-US" dirty="0" smtClean="0"/>
              <a:t>number of dependents (0-3) and annual income.</a:t>
            </a:r>
          </a:p>
          <a:p>
            <a:r>
              <a:rPr lang="en-US" dirty="0" smtClean="0"/>
              <a:t>It should then calculate your tax rate and tax bill. Format numbers properly!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00B0F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9974" y="98196"/>
            <a:ext cx="1507651" cy="1507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1541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536192"/>
            <a:ext cx="10515600" cy="5010912"/>
          </a:xfrm>
        </p:spPr>
        <p:txBody>
          <a:bodyPr>
            <a:normAutofit lnSpcReduction="10000"/>
          </a:bodyPr>
          <a:lstStyle/>
          <a:p>
            <a:r>
              <a:rPr lang="en-US" sz="3600" b="1" dirty="0" smtClean="0">
                <a:solidFill>
                  <a:srgbClr val="FFFF00"/>
                </a:solidFill>
              </a:rPr>
              <a:t>Exceptions</a:t>
            </a:r>
            <a:r>
              <a:rPr lang="en-US" sz="3600" b="1" dirty="0" smtClean="0"/>
              <a:t> </a:t>
            </a:r>
            <a:r>
              <a:rPr lang="en-US" sz="3600" dirty="0" smtClean="0"/>
              <a:t>represent a class of errors which occur at </a:t>
            </a:r>
            <a:r>
              <a:rPr lang="en-US" sz="3600" b="1" dirty="0" smtClean="0">
                <a:solidFill>
                  <a:srgbClr val="FFFF00"/>
                </a:solidFill>
              </a:rPr>
              <a:t>run-time</a:t>
            </a:r>
            <a:r>
              <a:rPr lang="en-US" sz="3600" dirty="0" smtClean="0"/>
              <a:t>. </a:t>
            </a:r>
          </a:p>
          <a:p>
            <a:r>
              <a:rPr lang="en-US" sz="3600" dirty="0" smtClean="0"/>
              <a:t>We’ve seen these before when run a program and it crashes due to </a:t>
            </a:r>
            <a:r>
              <a:rPr lang="en-US" sz="3600" b="1" dirty="0" smtClean="0">
                <a:solidFill>
                  <a:srgbClr val="FFFF00"/>
                </a:solidFill>
              </a:rPr>
              <a:t>bad input</a:t>
            </a:r>
            <a:r>
              <a:rPr lang="en-US" sz="3600" dirty="0" smtClean="0"/>
              <a:t>. And we get a </a:t>
            </a:r>
            <a:r>
              <a:rPr lang="en-US" sz="3600" b="1" dirty="0" err="1" smtClean="0">
                <a:solidFill>
                  <a:srgbClr val="FFFF00"/>
                </a:solidFill>
              </a:rPr>
              <a:t>TypeError</a:t>
            </a:r>
            <a:r>
              <a:rPr lang="en-US" sz="3600" b="1" dirty="0" smtClean="0">
                <a:solidFill>
                  <a:srgbClr val="FFFF00"/>
                </a:solidFill>
              </a:rPr>
              <a:t> </a:t>
            </a:r>
            <a:r>
              <a:rPr lang="en-US" sz="3600" dirty="0" smtClean="0"/>
              <a:t>or </a:t>
            </a:r>
            <a:r>
              <a:rPr lang="en-US" sz="3600" b="1" dirty="0" err="1" smtClean="0">
                <a:solidFill>
                  <a:srgbClr val="FFFF00"/>
                </a:solidFill>
              </a:rPr>
              <a:t>ValueError</a:t>
            </a:r>
            <a:r>
              <a:rPr lang="en-US" sz="3600" dirty="0" smtClean="0"/>
              <a:t>.</a:t>
            </a:r>
          </a:p>
          <a:p>
            <a:r>
              <a:rPr lang="en-US" sz="3600" dirty="0" smtClean="0"/>
              <a:t>Python provides a mechanism </a:t>
            </a:r>
            <a:r>
              <a:rPr lang="en-US" sz="3600" b="1" dirty="0" smtClean="0">
                <a:solidFill>
                  <a:srgbClr val="FFFF00"/>
                </a:solidFill>
              </a:rPr>
              <a:t>try .. except</a:t>
            </a:r>
            <a:r>
              <a:rPr lang="en-US" sz="3600" b="1" dirty="0" smtClean="0"/>
              <a:t> </a:t>
            </a:r>
            <a:r>
              <a:rPr lang="en-US" sz="3600" dirty="0" smtClean="0"/>
              <a:t>to catch these errors at run-time and prevent your program from crashing.</a:t>
            </a:r>
          </a:p>
          <a:p>
            <a:r>
              <a:rPr lang="en-US" sz="3600" b="1" dirty="0" smtClean="0">
                <a:solidFill>
                  <a:srgbClr val="FFFF00"/>
                </a:solidFill>
              </a:rPr>
              <a:t>Exceptions are </a:t>
            </a:r>
            <a:r>
              <a:rPr lang="en-US" sz="3600" b="1" i="1" dirty="0" smtClean="0">
                <a:solidFill>
                  <a:srgbClr val="FFFF00"/>
                </a:solidFill>
              </a:rPr>
              <a:t>exceptional</a:t>
            </a:r>
            <a:r>
              <a:rPr lang="en-US" sz="3600" b="1" dirty="0" smtClean="0"/>
              <a:t>.</a:t>
            </a:r>
            <a:r>
              <a:rPr lang="en-US" sz="3600" dirty="0" smtClean="0"/>
              <a:t> They should ONLY be used to handle unforeseen errors in program input. </a:t>
            </a:r>
            <a:endParaRPr lang="en-US" sz="3600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>
                <a:solidFill>
                  <a:schemeClr val="accent1"/>
                </a:solidFill>
              </a:rPr>
              <a:t>Handle Bad Input with Exceptions</a:t>
            </a:r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1268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>
                <a:solidFill>
                  <a:srgbClr val="7030A0"/>
                </a:solidFill>
              </a:rPr>
              <a:t>Watch Me Code 2</a:t>
            </a:r>
            <a:endParaRPr lang="en-US" sz="6600" dirty="0">
              <a:solidFill>
                <a:srgbClr val="7030A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/>
              <a:t>The need for an exception handling:</a:t>
            </a:r>
          </a:p>
          <a:p>
            <a:pPr>
              <a:buFontTx/>
              <a:buChar char="-"/>
            </a:pPr>
            <a:r>
              <a:rPr lang="en-US" sz="3600" dirty="0" smtClean="0"/>
              <a:t>Bad input</a:t>
            </a:r>
          </a:p>
          <a:p>
            <a:pPr>
              <a:buFontTx/>
              <a:buChar char="-"/>
            </a:pPr>
            <a:r>
              <a:rPr lang="en-US" sz="3600" dirty="0" smtClean="0"/>
              <a:t>try except finally</a:t>
            </a:r>
          </a:p>
          <a:p>
            <a:pPr>
              <a:buFontTx/>
              <a:buChar char="-"/>
            </a:pPr>
            <a:r>
              <a:rPr lang="en-US" sz="3600" dirty="0" smtClean="0"/>
              <a:t>Good practice of catching the specific error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duotone>
              <a:prstClr val="black"/>
              <a:srgbClr val="7030A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4602" y="30236"/>
            <a:ext cx="1618268" cy="1618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3926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accent1"/>
                </a:solidFill>
              </a:rPr>
              <a:t>Try…Except…Finally</a:t>
            </a:r>
            <a:endParaRPr lang="en-US" sz="5400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 smtClean="0">
                <a:solidFill>
                  <a:srgbClr val="92D050"/>
                </a:solidFill>
                <a:latin typeface="Consolas" panose="020B0609020204030204" pitchFamily="49" charset="0"/>
              </a:rPr>
              <a:t>try:</a:t>
            </a:r>
          </a:p>
          <a:p>
            <a:pPr marL="0" indent="0">
              <a:buNone/>
            </a:pPr>
            <a:r>
              <a:rPr lang="en-US" sz="3600" dirty="0">
                <a:solidFill>
                  <a:srgbClr val="92D050"/>
                </a:solidFill>
                <a:latin typeface="Consolas" panose="020B0609020204030204" pitchFamily="49" charset="0"/>
              </a:rPr>
              <a:t>	</a:t>
            </a:r>
            <a:r>
              <a:rPr lang="en-US" sz="3600" i="1" dirty="0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statements-which-might</a:t>
            </a:r>
            <a:br>
              <a:rPr lang="en-US" sz="3600" i="1" dirty="0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</a:br>
            <a:r>
              <a:rPr lang="en-US" sz="3600" i="1" dirty="0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	throw-a-runtime-error</a:t>
            </a:r>
            <a:endParaRPr lang="en-US" sz="3600" i="1" dirty="0">
              <a:solidFill>
                <a:schemeClr val="accent6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3600" b="1" dirty="0" smtClean="0">
                <a:solidFill>
                  <a:srgbClr val="92D050"/>
                </a:solidFill>
                <a:latin typeface="Consolas" panose="020B0609020204030204" pitchFamily="49" charset="0"/>
              </a:rPr>
              <a:t>except </a:t>
            </a:r>
            <a:r>
              <a:rPr lang="en-US" sz="3600" i="1" dirty="0" err="1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exceptionType</a:t>
            </a:r>
            <a:r>
              <a:rPr lang="en-US" sz="3600" b="1" dirty="0" smtClean="0">
                <a:solidFill>
                  <a:srgbClr val="92D050"/>
                </a:solidFill>
                <a:latin typeface="Consolas" panose="020B0609020204030204" pitchFamily="49" charset="0"/>
              </a:rPr>
              <a:t>:</a:t>
            </a:r>
          </a:p>
          <a:p>
            <a:pPr marL="0" indent="0">
              <a:buNone/>
            </a:pPr>
            <a:r>
              <a:rPr lang="en-US" sz="3600" dirty="0">
                <a:solidFill>
                  <a:srgbClr val="92D050"/>
                </a:solidFill>
                <a:latin typeface="Consolas" panose="020B0609020204030204" pitchFamily="49" charset="0"/>
              </a:rPr>
              <a:t>	</a:t>
            </a:r>
            <a:r>
              <a:rPr lang="en-US" sz="3600" i="1" dirty="0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code-to-run-when-error-occurs</a:t>
            </a:r>
          </a:p>
          <a:p>
            <a:pPr marL="0" indent="0">
              <a:buNone/>
            </a:pPr>
            <a:r>
              <a:rPr lang="en-US" sz="3600" b="1" dirty="0" smtClean="0">
                <a:solidFill>
                  <a:srgbClr val="92D050"/>
                </a:solidFill>
                <a:latin typeface="Consolas" panose="020B0609020204030204" pitchFamily="49" charset="0"/>
              </a:rPr>
              <a:t>finally:</a:t>
            </a:r>
            <a:endParaRPr lang="en-US" sz="3600" b="1" dirty="0">
              <a:solidFill>
                <a:srgbClr val="92D05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3600" dirty="0">
                <a:solidFill>
                  <a:srgbClr val="92D050"/>
                </a:solidFill>
                <a:latin typeface="Consolas" panose="020B0609020204030204" pitchFamily="49" charset="0"/>
              </a:rPr>
              <a:t>	</a:t>
            </a:r>
            <a:r>
              <a:rPr lang="en-US" sz="3600" i="1" dirty="0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code-to-run-after-try-or-except</a:t>
            </a:r>
            <a:endParaRPr lang="en-US" sz="3600" i="1" dirty="0">
              <a:solidFill>
                <a:schemeClr val="accent6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US" sz="3600" i="1" dirty="0">
              <a:solidFill>
                <a:schemeClr val="accent6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4" name="Left Arrow 3"/>
          <p:cNvSpPr/>
          <p:nvPr/>
        </p:nvSpPr>
        <p:spPr>
          <a:xfrm>
            <a:off x="3023616" y="4742688"/>
            <a:ext cx="2279904" cy="609600"/>
          </a:xfrm>
          <a:prstGeom prst="left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Optional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585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FFFF00"/>
                </a:solidFill>
              </a:rPr>
              <a:t>Check Yourself</a:t>
            </a:r>
            <a:r>
              <a:rPr lang="en-US" sz="4800" dirty="0" smtClean="0"/>
              <a:t>: Conditionals</a:t>
            </a:r>
            <a:endParaRPr lang="en-US" sz="48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What </a:t>
            </a:r>
            <a:r>
              <a:rPr lang="en-US" sz="4000" b="1" dirty="0" smtClean="0"/>
              <a:t>prints on line 9 </a:t>
            </a:r>
            <a:r>
              <a:rPr lang="en-US" sz="4000" dirty="0" smtClean="0"/>
              <a:t>when you input the value </a:t>
            </a:r>
            <a:r>
              <a:rPr lang="en-US" sz="4000" dirty="0" smtClean="0">
                <a:solidFill>
                  <a:srgbClr val="92D050"/>
                </a:solidFill>
                <a:latin typeface="Consolas" panose="020B0609020204030204" pitchFamily="49" charset="0"/>
              </a:rPr>
              <a:t>'-45s'</a:t>
            </a:r>
            <a:r>
              <a:rPr lang="en-US" sz="4000" dirty="0" smtClean="0"/>
              <a:t>?</a:t>
            </a:r>
            <a:endParaRPr lang="en-US" sz="4000" dirty="0" smtClean="0">
              <a:solidFill>
                <a:srgbClr val="92D050"/>
              </a:solidFill>
              <a:latin typeface="Consolas" panose="020B0609020204030204" pitchFamily="49" charset="0"/>
            </a:endParaRPr>
          </a:p>
          <a:p>
            <a:pPr marL="742950" indent="-742950">
              <a:buFont typeface="+mj-lt"/>
              <a:buAutoNum type="alphaUcPeriod"/>
            </a:pPr>
            <a:r>
              <a:rPr lang="en-US" sz="4000" dirty="0" smtClean="0"/>
              <a:t>'a'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4000" dirty="0" smtClean="0"/>
              <a:t>'b'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4000" dirty="0" smtClean="0"/>
              <a:t>'c'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FFFF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0127" y="100342"/>
            <a:ext cx="1548142" cy="1548142"/>
          </a:xfrm>
          <a:prstGeom prst="rect">
            <a:avLst/>
          </a:prstGeom>
        </p:spPr>
      </p:pic>
      <p:pic>
        <p:nvPicPr>
          <p:cNvPr id="10" name="Content Placeholder 9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3904" y="1955470"/>
            <a:ext cx="6089235" cy="3109397"/>
          </a:xfrm>
        </p:spPr>
      </p:pic>
      <p:sp>
        <p:nvSpPr>
          <p:cNvPr id="3" name="Right Arrow 2"/>
          <p:cNvSpPr/>
          <p:nvPr/>
        </p:nvSpPr>
        <p:spPr>
          <a:xfrm>
            <a:off x="5943600" y="4614333"/>
            <a:ext cx="330200" cy="2624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unter"/>
          <p:cNvSpPr txBox="1"/>
          <p:nvPr/>
        </p:nvSpPr>
        <p:spPr>
          <a:xfrm>
            <a:off x="11366500" y="6096000"/>
            <a:ext cx="482600" cy="444500"/>
          </a:xfrm>
          <a:prstGeom prst="rect">
            <a:avLst/>
          </a:prstGeom>
          <a:solidFill>
            <a:srgbClr val="D2691E"/>
          </a:solidFill>
        </p:spPr>
        <p:txBody>
          <a:bodyPr vert="horz" rtlCol="0" anchor="ctr" anchorCtr="1">
            <a:noAutofit/>
          </a:bodyPr>
          <a:lstStyle/>
          <a:p>
            <a:r>
              <a:rPr lang="en-US" smtClean="0">
                <a:solidFill>
                  <a:srgbClr val="FFFFFF"/>
                </a:solidFill>
                <a:latin typeface="Segoe UI" panose="020B0502040204020203" pitchFamily="34" charset="0"/>
              </a:rPr>
              <a:t>0</a:t>
            </a:r>
            <a:endParaRPr lang="en-US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7" name="counter_overlay"/>
          <p:cNvSpPr txBox="1"/>
          <p:nvPr/>
        </p:nvSpPr>
        <p:spPr>
          <a:xfrm>
            <a:off x="11366500" y="6096000"/>
            <a:ext cx="482600" cy="444500"/>
          </a:xfrm>
          <a:prstGeom prst="rect">
            <a:avLst/>
          </a:prstGeom>
          <a:solidFill>
            <a:srgbClr val="FFFFFF">
              <a:alpha val="15000"/>
            </a:srgbClr>
          </a:solidFill>
        </p:spPr>
        <p:txBody>
          <a:bodyPr vert="horz" rtlCol="0">
            <a:noAutofit/>
          </a:bodyPr>
          <a:lstStyle/>
          <a:p>
            <a:endParaRPr lang="en-US"/>
          </a:p>
        </p:txBody>
      </p:sp>
      <p:sp>
        <p:nvSpPr>
          <p:cNvPr id="8" name="pp_status"/>
          <p:cNvSpPr txBox="1"/>
          <p:nvPr/>
        </p:nvSpPr>
        <p:spPr>
          <a:xfrm>
            <a:off x="8763000" y="6540500"/>
            <a:ext cx="3175000" cy="190500"/>
          </a:xfrm>
          <a:prstGeom prst="rect">
            <a:avLst/>
          </a:prstGeom>
          <a:noFill/>
        </p:spPr>
        <p:txBody>
          <a:bodyPr vert="horz" rtlCol="0" anchor="ctr">
            <a:noAutofit/>
          </a:bodyPr>
          <a:lstStyle/>
          <a:p>
            <a:pPr algn="r"/>
            <a:endParaRPr lang="en-US" sz="900">
              <a:solidFill>
                <a:srgbClr val="FF0000"/>
              </a:solidFill>
              <a:latin typeface="Segoe UI" panose="020B0502040204020203" pitchFamily="34" charset="0"/>
            </a:endParaRPr>
          </a:p>
        </p:txBody>
      </p:sp>
      <p:sp>
        <p:nvSpPr>
          <p:cNvPr id="9" name="answerA"/>
          <p:cNvSpPr txBox="1"/>
          <p:nvPr/>
        </p:nvSpPr>
        <p:spPr>
          <a:xfrm>
            <a:off x="9842500" y="6096000"/>
            <a:ext cx="482600" cy="38100"/>
          </a:xfrm>
          <a:prstGeom prst="rect">
            <a:avLst/>
          </a:prstGeom>
          <a:solidFill>
            <a:srgbClr val="1673D2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1" name="letterA"/>
          <p:cNvSpPr txBox="1"/>
          <p:nvPr/>
        </p:nvSpPr>
        <p:spPr>
          <a:xfrm>
            <a:off x="9842500" y="6159500"/>
            <a:ext cx="482600" cy="381000"/>
          </a:xfrm>
          <a:prstGeom prst="rect">
            <a:avLst/>
          </a:prstGeom>
          <a:solidFill>
            <a:srgbClr val="1673D2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 smtClean="0">
                <a:solidFill>
                  <a:srgbClr val="FFFFFF"/>
                </a:solidFill>
                <a:latin typeface="Segoe UI" panose="020B0502040204020203" pitchFamily="34" charset="0"/>
              </a:rPr>
              <a:t>A</a:t>
            </a:r>
            <a:endParaRPr lang="en-US" sz="12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2" name="answerB"/>
          <p:cNvSpPr txBox="1"/>
          <p:nvPr/>
        </p:nvSpPr>
        <p:spPr>
          <a:xfrm>
            <a:off x="10350500" y="6096000"/>
            <a:ext cx="482600" cy="38100"/>
          </a:xfrm>
          <a:prstGeom prst="rect">
            <a:avLst/>
          </a:prstGeom>
          <a:solidFill>
            <a:srgbClr val="008A00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3" name="letterB"/>
          <p:cNvSpPr txBox="1"/>
          <p:nvPr/>
        </p:nvSpPr>
        <p:spPr>
          <a:xfrm>
            <a:off x="10350500" y="6159500"/>
            <a:ext cx="482600" cy="381000"/>
          </a:xfrm>
          <a:prstGeom prst="rect">
            <a:avLst/>
          </a:prstGeom>
          <a:solidFill>
            <a:srgbClr val="008A00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 smtClean="0">
                <a:solidFill>
                  <a:srgbClr val="FFFFFF"/>
                </a:solidFill>
                <a:latin typeface="Segoe UI" panose="020B0502040204020203" pitchFamily="34" charset="0"/>
              </a:rPr>
              <a:t>B</a:t>
            </a:r>
            <a:endParaRPr lang="en-US" sz="12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4" name="answerC"/>
          <p:cNvSpPr txBox="1"/>
          <p:nvPr/>
        </p:nvSpPr>
        <p:spPr>
          <a:xfrm>
            <a:off x="10858500" y="6096000"/>
            <a:ext cx="482600" cy="38100"/>
          </a:xfrm>
          <a:prstGeom prst="rect">
            <a:avLst/>
          </a:prstGeom>
          <a:solidFill>
            <a:srgbClr val="8D0196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5" name="letterC"/>
          <p:cNvSpPr txBox="1"/>
          <p:nvPr/>
        </p:nvSpPr>
        <p:spPr>
          <a:xfrm>
            <a:off x="10858500" y="6159500"/>
            <a:ext cx="482600" cy="381000"/>
          </a:xfrm>
          <a:prstGeom prst="rect">
            <a:avLst/>
          </a:prstGeom>
          <a:solidFill>
            <a:srgbClr val="8D0196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 smtClean="0">
                <a:solidFill>
                  <a:srgbClr val="FFFFFF"/>
                </a:solidFill>
                <a:latin typeface="Segoe UI" panose="020B0502040204020203" pitchFamily="34" charset="0"/>
              </a:rPr>
              <a:t>C</a:t>
            </a:r>
            <a:endParaRPr lang="en-US" sz="12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8986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rgbClr val="00B0F0"/>
                </a:solidFill>
              </a:rPr>
              <a:t>End-To-End Example, Part 2</a:t>
            </a:r>
            <a:endParaRPr lang="en-US" sz="5400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Tax Calculations!</a:t>
            </a:r>
          </a:p>
          <a:p>
            <a:r>
              <a:rPr lang="en-US" dirty="0" smtClean="0"/>
              <a:t>Modify “</a:t>
            </a:r>
            <a:r>
              <a:rPr lang="en-US" dirty="0" err="1" smtClean="0"/>
              <a:t>Fudgebonia</a:t>
            </a:r>
            <a:r>
              <a:rPr lang="en-US" dirty="0" smtClean="0"/>
              <a:t>” tax calculations to handle bad inputs so that it will not generate run-time errors.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00B0F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9974" y="98196"/>
            <a:ext cx="1507651" cy="1507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9930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rgbClr val="C00000"/>
                </a:solidFill>
              </a:rPr>
              <a:t>Conclusion Activity </a:t>
            </a:r>
            <a:endParaRPr lang="en-US" sz="6000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5400" dirty="0" smtClean="0">
                <a:solidFill>
                  <a:schemeClr val="accent2"/>
                </a:solidFill>
              </a:rPr>
              <a:t>"1 Question Challenge"</a:t>
            </a:r>
          </a:p>
          <a:p>
            <a:pPr marL="0" indent="0">
              <a:buNone/>
            </a:pPr>
            <a:r>
              <a:rPr lang="en-US" sz="4000" dirty="0"/>
              <a:t>When</a:t>
            </a:r>
            <a:r>
              <a:rPr lang="en-US" sz="4000" dirty="0">
                <a:solidFill>
                  <a:srgbClr val="FFFF00"/>
                </a:solidFill>
                <a:latin typeface="Consolas" panose="020B0609020204030204" pitchFamily="49" charset="0"/>
              </a:rPr>
              <a:t> x = 12, y = 20</a:t>
            </a:r>
            <a:r>
              <a:rPr lang="en-US" sz="4000" dirty="0"/>
              <a:t> ?</a:t>
            </a:r>
            <a:r>
              <a:rPr lang="en-US" sz="4400" dirty="0">
                <a:solidFill>
                  <a:srgbClr val="FFFF00"/>
                </a:solidFill>
                <a:latin typeface="Consolas" panose="020B0609020204030204" pitchFamily="49" charset="0"/>
              </a:rPr>
              <a:t> </a:t>
            </a:r>
            <a:endParaRPr lang="en-US" sz="4000" dirty="0">
              <a:solidFill>
                <a:srgbClr val="FFFF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4000" dirty="0" smtClean="0"/>
              <a:t>What </a:t>
            </a:r>
            <a:r>
              <a:rPr lang="en-US" sz="4000" dirty="0" smtClean="0"/>
              <a:t>is the value </a:t>
            </a:r>
            <a:r>
              <a:rPr lang="en-US" sz="4000" dirty="0" smtClean="0"/>
              <a:t>of this Boolean expression:</a:t>
            </a:r>
            <a:endParaRPr lang="en-US" sz="4000" dirty="0" smtClean="0"/>
          </a:p>
          <a:p>
            <a:pPr marL="0" indent="0">
              <a:buNone/>
            </a:pPr>
            <a:r>
              <a:rPr lang="en-US" sz="4400" dirty="0" smtClean="0">
                <a:solidFill>
                  <a:srgbClr val="FFFF00"/>
                </a:solidFill>
                <a:latin typeface="Consolas" panose="020B0609020204030204" pitchFamily="49" charset="0"/>
              </a:rPr>
              <a:t>	x &lt; y and not y==20</a:t>
            </a:r>
          </a:p>
          <a:p>
            <a:pPr marL="0" indent="0">
              <a:buNone/>
            </a:pPr>
            <a:endParaRPr lang="en-US" sz="5400" dirty="0" smtClean="0"/>
          </a:p>
          <a:p>
            <a:pPr marL="0" indent="0">
              <a:buNone/>
            </a:pPr>
            <a:r>
              <a:rPr lang="en-US" sz="4800" smtClean="0"/>
              <a:t>Post </a:t>
            </a:r>
            <a:r>
              <a:rPr lang="en-US" sz="4800" dirty="0" smtClean="0"/>
              <a:t>your response on gitter.im  and I’ll post the solution a few minutes after class!</a:t>
            </a:r>
            <a:endParaRPr lang="en-US" sz="4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C0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3912" y="172770"/>
            <a:ext cx="1708087" cy="1708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5630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chemeClr val="accent4"/>
                </a:solidFill>
              </a:rPr>
              <a:t>Agenda</a:t>
            </a:r>
            <a:endParaRPr lang="en-US" sz="6000" dirty="0">
              <a:solidFill>
                <a:schemeClr val="accent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6588985" cy="4351338"/>
          </a:xfrm>
        </p:spPr>
        <p:txBody>
          <a:bodyPr>
            <a:normAutofit/>
          </a:bodyPr>
          <a:lstStyle/>
          <a:p>
            <a:r>
              <a:rPr lang="en-US" sz="3600" dirty="0" smtClean="0"/>
              <a:t>Non-Linear Code Execution</a:t>
            </a:r>
          </a:p>
          <a:p>
            <a:r>
              <a:rPr lang="en-US" sz="3600" dirty="0" smtClean="0"/>
              <a:t>Relational and Logical Operators</a:t>
            </a:r>
          </a:p>
          <a:p>
            <a:r>
              <a:rPr lang="en-US" sz="3600" dirty="0" smtClean="0"/>
              <a:t>Different types of non-linear execution.</a:t>
            </a:r>
          </a:p>
          <a:p>
            <a:r>
              <a:rPr lang="en-US" sz="3600" dirty="0" smtClean="0"/>
              <a:t>Run-Time error handling</a:t>
            </a:r>
            <a:endParaRPr lang="en-US" sz="3600" dirty="0"/>
          </a:p>
          <a:p>
            <a:pPr marL="0" indent="0">
              <a:buNone/>
            </a:pPr>
            <a:endParaRPr lang="en-US" sz="3600" dirty="0" smtClean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7548664" y="1825625"/>
            <a:ext cx="3805135" cy="4351338"/>
          </a:xfrm>
        </p:spPr>
        <p:txBody>
          <a:bodyPr>
            <a:normAutofit/>
          </a:bodyPr>
          <a:lstStyle/>
          <a:p>
            <a:r>
              <a:rPr lang="en-US" sz="3000" dirty="0" smtClean="0"/>
              <a:t>You’ve Read:</a:t>
            </a:r>
          </a:p>
          <a:p>
            <a:pPr lvl="1"/>
            <a:r>
              <a:rPr lang="en-US" sz="2600" dirty="0" err="1"/>
              <a:t>Zybook</a:t>
            </a:r>
            <a:r>
              <a:rPr lang="en-US" sz="2600" dirty="0"/>
              <a:t> </a:t>
            </a:r>
            <a:r>
              <a:rPr lang="en-US" sz="2600" dirty="0" smtClean="0"/>
              <a:t>Ch3</a:t>
            </a:r>
          </a:p>
          <a:p>
            <a:pPr lvl="1"/>
            <a:r>
              <a:rPr lang="en-US" sz="2600" dirty="0" smtClean="0"/>
              <a:t>P4E Ch3</a:t>
            </a:r>
            <a:endParaRPr lang="en-US" sz="2600" dirty="0"/>
          </a:p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7548665" y="3962367"/>
            <a:ext cx="4388796" cy="2214596"/>
            <a:chOff x="6965005" y="1825625"/>
            <a:chExt cx="4388796" cy="2214596"/>
          </a:xfrm>
        </p:grpSpPr>
        <p:sp>
          <p:nvSpPr>
            <p:cNvPr id="7" name="Rounded Rectangle 6"/>
            <p:cNvSpPr/>
            <p:nvPr/>
          </p:nvSpPr>
          <p:spPr>
            <a:xfrm>
              <a:off x="6965005" y="1825625"/>
              <a:ext cx="4388796" cy="2214596"/>
            </a:xfrm>
            <a:prstGeom prst="roundRect">
              <a:avLst/>
            </a:prstGeom>
            <a:solidFill>
              <a:srgbClr val="753A88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7153070" y="3317413"/>
              <a:ext cx="4014281" cy="461665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2400" dirty="0"/>
                <a:t>https://gitter.im/IST256/Fudge</a:t>
              </a:r>
            </a:p>
          </p:txBody>
        </p:sp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788495" y="2377046"/>
              <a:ext cx="2743433" cy="914478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7081736" y="1988194"/>
              <a:ext cx="40661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Questions? Ask in Our Course Chat!</a:t>
              </a:r>
              <a:endPara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97254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chemeClr val="accent6"/>
                </a:solidFill>
              </a:rPr>
              <a:t>Connect Activity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 smtClean="0"/>
              <a:t>A Boolean value is a/an ______?</a:t>
            </a:r>
            <a:endParaRPr lang="en-US" sz="4800" dirty="0"/>
          </a:p>
          <a:p>
            <a:pPr marL="742950" indent="-742950">
              <a:buFont typeface="Arial" panose="020B0604020202020204" pitchFamily="34" charset="0"/>
              <a:buAutoNum type="alphaUcPeriod"/>
            </a:pPr>
            <a:r>
              <a:rPr lang="en-US" sz="4400" dirty="0" smtClean="0">
                <a:solidFill>
                  <a:srgbClr val="92D050"/>
                </a:solidFill>
                <a:latin typeface="Consolas" panose="020B0609020204030204" pitchFamily="49" charset="0"/>
              </a:rPr>
              <a:t>True or False value</a:t>
            </a:r>
            <a:endParaRPr lang="en-US" sz="4400" dirty="0">
              <a:solidFill>
                <a:srgbClr val="92D050"/>
              </a:solidFill>
              <a:latin typeface="Consolas" panose="020B0609020204030204" pitchFamily="49" charset="0"/>
            </a:endParaRPr>
          </a:p>
          <a:p>
            <a:pPr marL="742950" indent="-742950">
              <a:buAutoNum type="alphaUcPeriod"/>
            </a:pPr>
            <a:r>
              <a:rPr lang="en-US" sz="4400" dirty="0" smtClean="0">
                <a:solidFill>
                  <a:srgbClr val="92D050"/>
                </a:solidFill>
                <a:latin typeface="Consolas" panose="020B0609020204030204" pitchFamily="49" charset="0"/>
              </a:rPr>
              <a:t>Zero-based value</a:t>
            </a:r>
            <a:endParaRPr lang="en-US" sz="4400" dirty="0">
              <a:solidFill>
                <a:srgbClr val="92D050"/>
              </a:solidFill>
              <a:latin typeface="Consolas" panose="020B0609020204030204" pitchFamily="49" charset="0"/>
            </a:endParaRPr>
          </a:p>
          <a:p>
            <a:pPr marL="742950" indent="-742950">
              <a:buAutoNum type="alphaUcPeriod"/>
            </a:pPr>
            <a:r>
              <a:rPr lang="en-US" sz="4400" dirty="0" smtClean="0">
                <a:solidFill>
                  <a:srgbClr val="92D050"/>
                </a:solidFill>
                <a:latin typeface="Consolas" panose="020B0609020204030204" pitchFamily="49" charset="0"/>
                <a:sym typeface="Wingdings" panose="05000000000000000000" pitchFamily="2" charset="2"/>
              </a:rPr>
              <a:t>Non-Negative value</a:t>
            </a:r>
            <a:endParaRPr lang="en-US" sz="4400" dirty="0">
              <a:solidFill>
                <a:srgbClr val="92D050"/>
              </a:solidFill>
              <a:latin typeface="Consolas" panose="020B0609020204030204" pitchFamily="49" charset="0"/>
            </a:endParaRPr>
          </a:p>
          <a:p>
            <a:pPr marL="742950" indent="-742950">
              <a:buFont typeface="Arial" panose="020B0604020202020204" pitchFamily="34" charset="0"/>
              <a:buAutoNum type="alphaUcPeriod"/>
            </a:pPr>
            <a:r>
              <a:rPr lang="en-US" sz="4400" dirty="0" smtClean="0">
                <a:solidFill>
                  <a:srgbClr val="92D050"/>
                </a:solidFill>
                <a:latin typeface="Consolas" panose="020B0609020204030204" pitchFamily="49" charset="0"/>
                <a:sym typeface="Wingdings" panose="05000000000000000000" pitchFamily="2" charset="2"/>
              </a:rPr>
              <a:t>Alphanumeric value </a:t>
            </a:r>
            <a:endParaRPr lang="en-US" sz="4400" dirty="0">
              <a:solidFill>
                <a:srgbClr val="92D050"/>
              </a:solidFill>
              <a:latin typeface="Consolas" panose="020B0609020204030204" pitchFamily="49" charset="0"/>
              <a:sym typeface="Wingdings" panose="05000000000000000000" pitchFamily="2" charset="2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5535" y="-76328"/>
            <a:ext cx="1767016" cy="1767016"/>
          </a:xfrm>
          <a:prstGeom prst="rect">
            <a:avLst/>
          </a:prstGeom>
        </p:spPr>
      </p:pic>
      <p:sp>
        <p:nvSpPr>
          <p:cNvPr id="4" name="counter"/>
          <p:cNvSpPr txBox="1"/>
          <p:nvPr/>
        </p:nvSpPr>
        <p:spPr>
          <a:xfrm>
            <a:off x="11366500" y="6096000"/>
            <a:ext cx="482600" cy="444500"/>
          </a:xfrm>
          <a:prstGeom prst="rect">
            <a:avLst/>
          </a:prstGeom>
          <a:solidFill>
            <a:srgbClr val="D2691E"/>
          </a:solidFill>
        </p:spPr>
        <p:txBody>
          <a:bodyPr vert="horz" rtlCol="0" anchor="ctr" anchorCtr="1">
            <a:noAutofit/>
          </a:bodyPr>
          <a:lstStyle/>
          <a:p>
            <a:r>
              <a:rPr lang="en-US" smtClean="0">
                <a:solidFill>
                  <a:srgbClr val="FFFFFF"/>
                </a:solidFill>
                <a:latin typeface="Segoe UI" panose="020B0502040204020203" pitchFamily="34" charset="0"/>
              </a:rPr>
              <a:t>0</a:t>
            </a:r>
            <a:endParaRPr lang="en-US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6" name="counter_overlay"/>
          <p:cNvSpPr txBox="1"/>
          <p:nvPr/>
        </p:nvSpPr>
        <p:spPr>
          <a:xfrm>
            <a:off x="11366500" y="6096000"/>
            <a:ext cx="482600" cy="444500"/>
          </a:xfrm>
          <a:prstGeom prst="rect">
            <a:avLst/>
          </a:prstGeom>
          <a:solidFill>
            <a:srgbClr val="FFFFFF">
              <a:alpha val="15000"/>
            </a:srgbClr>
          </a:solidFill>
        </p:spPr>
        <p:txBody>
          <a:bodyPr vert="horz" rtlCol="0">
            <a:noAutofit/>
          </a:bodyPr>
          <a:lstStyle/>
          <a:p>
            <a:endParaRPr lang="en-US"/>
          </a:p>
        </p:txBody>
      </p:sp>
      <p:sp>
        <p:nvSpPr>
          <p:cNvPr id="7" name="pp_status"/>
          <p:cNvSpPr txBox="1"/>
          <p:nvPr/>
        </p:nvSpPr>
        <p:spPr>
          <a:xfrm>
            <a:off x="8763000" y="6540500"/>
            <a:ext cx="3175000" cy="190500"/>
          </a:xfrm>
          <a:prstGeom prst="rect">
            <a:avLst/>
          </a:prstGeom>
          <a:noFill/>
        </p:spPr>
        <p:txBody>
          <a:bodyPr vert="horz" rtlCol="0" anchor="ctr">
            <a:noAutofit/>
          </a:bodyPr>
          <a:lstStyle/>
          <a:p>
            <a:pPr algn="r"/>
            <a:endParaRPr lang="en-US" sz="900">
              <a:solidFill>
                <a:srgbClr val="FF0000"/>
              </a:solidFill>
              <a:latin typeface="Segoe UI" panose="020B0502040204020203" pitchFamily="34" charset="0"/>
            </a:endParaRPr>
          </a:p>
        </p:txBody>
      </p:sp>
      <p:sp>
        <p:nvSpPr>
          <p:cNvPr id="8" name="answerA"/>
          <p:cNvSpPr txBox="1"/>
          <p:nvPr/>
        </p:nvSpPr>
        <p:spPr>
          <a:xfrm>
            <a:off x="9334500" y="6096000"/>
            <a:ext cx="482600" cy="38100"/>
          </a:xfrm>
          <a:prstGeom prst="rect">
            <a:avLst/>
          </a:prstGeom>
          <a:solidFill>
            <a:srgbClr val="1673D2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9" name="letterA"/>
          <p:cNvSpPr txBox="1"/>
          <p:nvPr/>
        </p:nvSpPr>
        <p:spPr>
          <a:xfrm>
            <a:off x="9334500" y="6159500"/>
            <a:ext cx="482600" cy="381000"/>
          </a:xfrm>
          <a:prstGeom prst="rect">
            <a:avLst/>
          </a:prstGeom>
          <a:solidFill>
            <a:srgbClr val="1673D2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 smtClean="0">
                <a:solidFill>
                  <a:srgbClr val="FFFFFF"/>
                </a:solidFill>
                <a:latin typeface="Segoe UI" panose="020B0502040204020203" pitchFamily="34" charset="0"/>
              </a:rPr>
              <a:t>A</a:t>
            </a:r>
            <a:endParaRPr lang="en-US" sz="12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0" name="answerB"/>
          <p:cNvSpPr txBox="1"/>
          <p:nvPr/>
        </p:nvSpPr>
        <p:spPr>
          <a:xfrm>
            <a:off x="9842500" y="6096000"/>
            <a:ext cx="482600" cy="38100"/>
          </a:xfrm>
          <a:prstGeom prst="rect">
            <a:avLst/>
          </a:prstGeom>
          <a:solidFill>
            <a:srgbClr val="008A00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1" name="letterB"/>
          <p:cNvSpPr txBox="1"/>
          <p:nvPr/>
        </p:nvSpPr>
        <p:spPr>
          <a:xfrm>
            <a:off x="9842500" y="6159500"/>
            <a:ext cx="482600" cy="381000"/>
          </a:xfrm>
          <a:prstGeom prst="rect">
            <a:avLst/>
          </a:prstGeom>
          <a:solidFill>
            <a:srgbClr val="008A00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 smtClean="0">
                <a:solidFill>
                  <a:srgbClr val="FFFFFF"/>
                </a:solidFill>
                <a:latin typeface="Segoe UI" panose="020B0502040204020203" pitchFamily="34" charset="0"/>
              </a:rPr>
              <a:t>B</a:t>
            </a:r>
            <a:endParaRPr lang="en-US" sz="12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2" name="answerC"/>
          <p:cNvSpPr txBox="1"/>
          <p:nvPr/>
        </p:nvSpPr>
        <p:spPr>
          <a:xfrm>
            <a:off x="10350500" y="6096000"/>
            <a:ext cx="482600" cy="38100"/>
          </a:xfrm>
          <a:prstGeom prst="rect">
            <a:avLst/>
          </a:prstGeom>
          <a:solidFill>
            <a:srgbClr val="8D0196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3" name="letterC"/>
          <p:cNvSpPr txBox="1"/>
          <p:nvPr/>
        </p:nvSpPr>
        <p:spPr>
          <a:xfrm>
            <a:off x="10350500" y="6159500"/>
            <a:ext cx="482600" cy="381000"/>
          </a:xfrm>
          <a:prstGeom prst="rect">
            <a:avLst/>
          </a:prstGeom>
          <a:solidFill>
            <a:srgbClr val="8D0196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 smtClean="0">
                <a:solidFill>
                  <a:srgbClr val="FFFFFF"/>
                </a:solidFill>
                <a:latin typeface="Segoe UI" panose="020B0502040204020203" pitchFamily="34" charset="0"/>
              </a:rPr>
              <a:t>C</a:t>
            </a:r>
            <a:endParaRPr lang="en-US" sz="12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4" name="answerD"/>
          <p:cNvSpPr txBox="1"/>
          <p:nvPr/>
        </p:nvSpPr>
        <p:spPr>
          <a:xfrm>
            <a:off x="10858500" y="6096000"/>
            <a:ext cx="482600" cy="38100"/>
          </a:xfrm>
          <a:prstGeom prst="rect">
            <a:avLst/>
          </a:prstGeom>
          <a:solidFill>
            <a:srgbClr val="FD5C04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5" name="letterD"/>
          <p:cNvSpPr txBox="1"/>
          <p:nvPr/>
        </p:nvSpPr>
        <p:spPr>
          <a:xfrm>
            <a:off x="10858500" y="6159500"/>
            <a:ext cx="482600" cy="381000"/>
          </a:xfrm>
          <a:prstGeom prst="rect">
            <a:avLst/>
          </a:prstGeom>
          <a:solidFill>
            <a:srgbClr val="FD5C04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 smtClean="0">
                <a:solidFill>
                  <a:srgbClr val="FFFFFF"/>
                </a:solidFill>
                <a:latin typeface="Segoe UI" panose="020B0502040204020203" pitchFamily="34" charset="0"/>
              </a:rPr>
              <a:t>D</a:t>
            </a:r>
            <a:endParaRPr lang="en-US" sz="12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963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rgbClr val="00B0F0"/>
                </a:solidFill>
              </a:rPr>
              <a:t>What is a Boolean Expression?</a:t>
            </a:r>
            <a:endParaRPr lang="en-US" sz="5400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 </a:t>
            </a:r>
            <a:r>
              <a:rPr lang="en-US" sz="3600" b="1" dirty="0" smtClean="0">
                <a:solidFill>
                  <a:srgbClr val="FFFF00"/>
                </a:solidFill>
              </a:rPr>
              <a:t>Boolean expression </a:t>
            </a:r>
            <a:r>
              <a:rPr lang="en-US" sz="3600" dirty="0" smtClean="0"/>
              <a:t>evaluates to a </a:t>
            </a:r>
            <a:r>
              <a:rPr lang="en-US" sz="3600" dirty="0" smtClean="0">
                <a:solidFill>
                  <a:srgbClr val="FFFF00"/>
                </a:solidFill>
              </a:rPr>
              <a:t>Boolean value </a:t>
            </a:r>
            <a:r>
              <a:rPr lang="en-US" sz="3600" dirty="0" smtClean="0"/>
              <a:t>of </a:t>
            </a:r>
            <a:r>
              <a:rPr lang="en-US" sz="3600" dirty="0" smtClean="0">
                <a:solidFill>
                  <a:srgbClr val="92D050"/>
                </a:solidFill>
                <a:latin typeface="Consolas" panose="020B0609020204030204" pitchFamily="49" charset="0"/>
              </a:rPr>
              <a:t>True</a:t>
            </a:r>
            <a:r>
              <a:rPr lang="en-US" sz="3600" dirty="0" smtClean="0"/>
              <a:t> or </a:t>
            </a:r>
            <a:r>
              <a:rPr lang="en-US" sz="36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False</a:t>
            </a:r>
            <a:r>
              <a:rPr lang="en-US" sz="3600" dirty="0" smtClean="0"/>
              <a:t>. </a:t>
            </a:r>
          </a:p>
          <a:p>
            <a:r>
              <a:rPr lang="en-US" sz="3600" dirty="0" smtClean="0"/>
              <a:t>Boolean expressions ask questions.</a:t>
            </a:r>
          </a:p>
          <a:p>
            <a:pPr lvl="1"/>
            <a:r>
              <a:rPr lang="en-US" sz="3200" dirty="0" smtClean="0">
                <a:latin typeface="Consolas" panose="020B0609020204030204" pitchFamily="49" charset="0"/>
              </a:rPr>
              <a:t>GPA &gt;3.2   </a:t>
            </a:r>
            <a:r>
              <a:rPr lang="en-US" sz="3200" dirty="0" smtClean="0">
                <a:sym typeface="Wingdings" panose="05000000000000000000" pitchFamily="2" charset="2"/>
              </a:rPr>
              <a:t> Is GPA greater than 3.2?</a:t>
            </a:r>
          </a:p>
          <a:p>
            <a:r>
              <a:rPr lang="en-US" sz="3600" dirty="0" smtClean="0">
                <a:sym typeface="Wingdings" panose="05000000000000000000" pitchFamily="2" charset="2"/>
              </a:rPr>
              <a:t>The result of which is </a:t>
            </a:r>
            <a:r>
              <a:rPr lang="en-US" sz="3600" dirty="0">
                <a:solidFill>
                  <a:srgbClr val="92D050"/>
                </a:solidFill>
                <a:latin typeface="Consolas" panose="020B0609020204030204" pitchFamily="49" charset="0"/>
              </a:rPr>
              <a:t>True</a:t>
            </a:r>
            <a:r>
              <a:rPr lang="en-US" sz="3600" dirty="0"/>
              <a:t> or </a:t>
            </a:r>
            <a:r>
              <a:rPr lang="en-US" sz="36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False </a:t>
            </a:r>
            <a:r>
              <a:rPr lang="en-US" sz="3600" dirty="0" smtClean="0">
                <a:sym typeface="Wingdings" panose="05000000000000000000" pitchFamily="2" charset="2"/>
              </a:rPr>
              <a:t>based on the evaluation of the expression:</a:t>
            </a:r>
          </a:p>
          <a:p>
            <a:pPr lvl="1"/>
            <a:r>
              <a:rPr lang="en-US" sz="3200" dirty="0" smtClean="0">
                <a:latin typeface="Consolas" panose="020B0609020204030204" pitchFamily="49" charset="0"/>
                <a:sym typeface="Wingdings" panose="05000000000000000000" pitchFamily="2" charset="2"/>
              </a:rPr>
              <a:t>GPA = 4.0  GPA &gt; 3.2  </a:t>
            </a:r>
            <a:r>
              <a:rPr lang="en-US" sz="3200" dirty="0">
                <a:solidFill>
                  <a:srgbClr val="92D050"/>
                </a:solidFill>
                <a:latin typeface="Consolas" panose="020B0609020204030204" pitchFamily="49" charset="0"/>
              </a:rPr>
              <a:t>True</a:t>
            </a:r>
            <a:r>
              <a:rPr lang="en-US" sz="3200" dirty="0"/>
              <a:t> </a:t>
            </a:r>
            <a:endParaRPr lang="en-US" sz="3200" dirty="0" smtClean="0">
              <a:latin typeface="Consolas" panose="020B0609020204030204" pitchFamily="49" charset="0"/>
              <a:sym typeface="Wingdings" panose="05000000000000000000" pitchFamily="2" charset="2"/>
            </a:endParaRPr>
          </a:p>
          <a:p>
            <a:pPr lvl="1"/>
            <a:r>
              <a:rPr lang="en-US" sz="3200" dirty="0" smtClean="0">
                <a:latin typeface="Consolas" panose="020B0609020204030204" pitchFamily="49" charset="0"/>
                <a:sym typeface="Wingdings" panose="05000000000000000000" pitchFamily="2" charset="2"/>
              </a:rPr>
              <a:t>GPA = 2.0  GPA &gt; 3.2  </a:t>
            </a:r>
            <a:r>
              <a:rPr lang="en-US" sz="3200" dirty="0">
                <a:solidFill>
                  <a:srgbClr val="FF0000"/>
                </a:solidFill>
                <a:latin typeface="Consolas" panose="020B0609020204030204" pitchFamily="49" charset="0"/>
              </a:rPr>
              <a:t>False </a:t>
            </a:r>
            <a:endParaRPr lang="en-US" sz="3200" dirty="0" smtClean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8699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accent1"/>
                </a:solidFill>
              </a:rPr>
              <a:t>Program Flow Control with IF</a:t>
            </a:r>
            <a:endParaRPr lang="en-US" sz="5400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The </a:t>
            </a:r>
            <a:r>
              <a:rPr lang="en-US" sz="3600" dirty="0" smtClean="0">
                <a:solidFill>
                  <a:schemeClr val="accent4"/>
                </a:solidFill>
              </a:rPr>
              <a:t>IF</a:t>
            </a:r>
            <a:r>
              <a:rPr lang="en-US" sz="3600" dirty="0" smtClean="0"/>
              <a:t> statement is used to branch your code based on a Boolean expression.</a:t>
            </a:r>
          </a:p>
          <a:p>
            <a:pPr marL="0" indent="0">
              <a:buNone/>
            </a:pPr>
            <a:r>
              <a:rPr lang="en-US" sz="3600" b="1" dirty="0" smtClean="0">
                <a:solidFill>
                  <a:srgbClr val="92D050"/>
                </a:solidFill>
                <a:latin typeface="Consolas" panose="020B0609020204030204" pitchFamily="49" charset="0"/>
              </a:rPr>
              <a:t/>
            </a:r>
            <a:br>
              <a:rPr lang="en-US" sz="3600" b="1" dirty="0" smtClean="0">
                <a:solidFill>
                  <a:srgbClr val="92D050"/>
                </a:solidFill>
                <a:latin typeface="Consolas" panose="020B0609020204030204" pitchFamily="49" charset="0"/>
              </a:rPr>
            </a:br>
            <a:r>
              <a:rPr lang="en-US" sz="3600" b="1" dirty="0" smtClean="0">
                <a:solidFill>
                  <a:srgbClr val="92D050"/>
                </a:solidFill>
                <a:latin typeface="Consolas" panose="020B0609020204030204" pitchFamily="49" charset="0"/>
              </a:rPr>
              <a:t>if</a:t>
            </a:r>
            <a:r>
              <a:rPr lang="en-US" sz="3600" dirty="0" smtClean="0">
                <a:solidFill>
                  <a:srgbClr val="92D050"/>
                </a:solidFill>
                <a:latin typeface="Consolas" panose="020B0609020204030204" pitchFamily="49" charset="0"/>
              </a:rPr>
              <a:t> </a:t>
            </a:r>
            <a:r>
              <a:rPr lang="en-US" sz="3600" i="1" dirty="0" err="1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boolean</a:t>
            </a:r>
            <a:r>
              <a:rPr lang="en-US" sz="3600" i="1" dirty="0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-expression</a:t>
            </a:r>
            <a:r>
              <a:rPr lang="en-US" sz="3600" b="1" dirty="0" smtClean="0">
                <a:solidFill>
                  <a:srgbClr val="92D050"/>
                </a:solidFill>
                <a:latin typeface="Consolas" panose="020B0609020204030204" pitchFamily="49" charset="0"/>
              </a:rPr>
              <a:t>:</a:t>
            </a:r>
          </a:p>
          <a:p>
            <a:pPr marL="0" indent="0">
              <a:buNone/>
            </a:pPr>
            <a:r>
              <a:rPr lang="en-US" sz="3600" dirty="0">
                <a:solidFill>
                  <a:srgbClr val="92D050"/>
                </a:solidFill>
                <a:latin typeface="Consolas" panose="020B0609020204030204" pitchFamily="49" charset="0"/>
              </a:rPr>
              <a:t>	</a:t>
            </a:r>
            <a:r>
              <a:rPr lang="en-US" sz="3600" i="1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statements-when-true</a:t>
            </a:r>
          </a:p>
          <a:p>
            <a:pPr marL="0" indent="0">
              <a:buNone/>
            </a:pPr>
            <a:r>
              <a:rPr lang="en-US" sz="3600" b="1" dirty="0">
                <a:solidFill>
                  <a:srgbClr val="92D050"/>
                </a:solidFill>
                <a:latin typeface="Consolas" panose="020B0609020204030204" pitchFamily="49" charset="0"/>
              </a:rPr>
              <a:t>e</a:t>
            </a:r>
            <a:r>
              <a:rPr lang="en-US" sz="3600" b="1" dirty="0" smtClean="0">
                <a:solidFill>
                  <a:srgbClr val="92D050"/>
                </a:solidFill>
                <a:latin typeface="Consolas" panose="020B0609020204030204" pitchFamily="49" charset="0"/>
              </a:rPr>
              <a:t>lse:</a:t>
            </a:r>
          </a:p>
          <a:p>
            <a:pPr marL="0" indent="0">
              <a:buNone/>
            </a:pPr>
            <a:r>
              <a:rPr lang="en-US" sz="3600" dirty="0">
                <a:solidFill>
                  <a:srgbClr val="92D050"/>
                </a:solidFill>
                <a:latin typeface="Consolas" panose="020B0609020204030204" pitchFamily="49" charset="0"/>
              </a:rPr>
              <a:t>	</a:t>
            </a:r>
            <a:r>
              <a:rPr lang="en-US" sz="3600" i="1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statements-when-false</a:t>
            </a:r>
          </a:p>
        </p:txBody>
      </p:sp>
    </p:spTree>
    <p:extLst>
      <p:ext uri="{BB962C8B-B14F-4D97-AF65-F5344CB8AC3E}">
        <p14:creationId xmlns:p14="http://schemas.microsoft.com/office/powerpoint/2010/main" val="3925013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681163"/>
          <a:ext cx="10700941" cy="362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3375"/>
                <a:gridCol w="4548783"/>
                <a:gridCol w="454878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Operator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What is does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Example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nsolas" panose="020B0609020204030204" pitchFamily="49" charset="0"/>
                        </a:rPr>
                        <a:t>&gt;</a:t>
                      </a:r>
                      <a:endParaRPr lang="en-US" sz="28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Greater</a:t>
                      </a:r>
                      <a:r>
                        <a:rPr lang="en-US" sz="2800" baseline="0" dirty="0" smtClean="0"/>
                        <a:t> than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nsolas" panose="020B0609020204030204" pitchFamily="49" charset="0"/>
                        </a:rPr>
                        <a:t>4 &gt; 2 (True)</a:t>
                      </a:r>
                      <a:endParaRPr lang="en-US" sz="28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nsolas" panose="020B0609020204030204" pitchFamily="49" charset="0"/>
                        </a:rPr>
                        <a:t>&lt;</a:t>
                      </a:r>
                      <a:endParaRPr lang="en-US" sz="28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Less than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nsolas" panose="020B0609020204030204" pitchFamily="49" charset="0"/>
                        </a:rPr>
                        <a:t>4 &lt; 2 (False)</a:t>
                      </a:r>
                      <a:endParaRPr lang="en-US" sz="28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nsolas" panose="020B0609020204030204" pitchFamily="49" charset="0"/>
                        </a:rPr>
                        <a:t>==</a:t>
                      </a:r>
                      <a:endParaRPr lang="en-US" sz="28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Equal To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nsolas" panose="020B0609020204030204" pitchFamily="49" charset="0"/>
                        </a:rPr>
                        <a:t>4 == 2 (False)</a:t>
                      </a:r>
                      <a:endParaRPr lang="en-US" sz="28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nsolas" panose="020B0609020204030204" pitchFamily="49" charset="0"/>
                        </a:rPr>
                        <a:t>!=</a:t>
                      </a:r>
                      <a:endParaRPr lang="en-US" sz="28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Not</a:t>
                      </a:r>
                      <a:r>
                        <a:rPr lang="en-US" sz="2800" baseline="0" dirty="0" smtClean="0"/>
                        <a:t> Equal To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nsolas" panose="020B0609020204030204" pitchFamily="49" charset="0"/>
                        </a:rPr>
                        <a:t>4 != 2 (True)</a:t>
                      </a:r>
                      <a:endParaRPr lang="en-US" sz="28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nsolas" panose="020B0609020204030204" pitchFamily="49" charset="0"/>
                        </a:rPr>
                        <a:t>&gt;=</a:t>
                      </a:r>
                      <a:endParaRPr lang="en-US" sz="28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Greater Than or Equal To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nsolas" panose="020B0609020204030204" pitchFamily="49" charset="0"/>
                        </a:rPr>
                        <a:t>4 &gt;=2</a:t>
                      </a:r>
                      <a:r>
                        <a:rPr lang="en-US" sz="2800" baseline="0" dirty="0" smtClean="0">
                          <a:latin typeface="Consolas" panose="020B0609020204030204" pitchFamily="49" charset="0"/>
                        </a:rPr>
                        <a:t> (True)</a:t>
                      </a:r>
                      <a:endParaRPr lang="en-US" sz="28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nsolas" panose="020B0609020204030204" pitchFamily="49" charset="0"/>
                        </a:rPr>
                        <a:t>&lt;=</a:t>
                      </a:r>
                      <a:endParaRPr lang="en-US" sz="28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Less Than or Equal To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nsolas" panose="020B0609020204030204" pitchFamily="49" charset="0"/>
                        </a:rPr>
                        <a:t>4 &lt;=2 (True)</a:t>
                      </a:r>
                      <a:endParaRPr lang="en-US" sz="28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solidFill>
                  <a:schemeClr val="accent2"/>
                </a:solidFill>
              </a:rPr>
              <a:t>Python’s Relational Operators</a:t>
            </a:r>
            <a:endParaRPr lang="en-US" sz="4800" dirty="0">
              <a:solidFill>
                <a:schemeClr val="accent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97295" y="5541646"/>
            <a:ext cx="108423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Expressions consisting of relational operators evaluate to a </a:t>
            </a:r>
            <a:r>
              <a:rPr lang="en-US" sz="2800" dirty="0" smtClean="0">
                <a:solidFill>
                  <a:schemeClr val="accent4"/>
                </a:solidFill>
              </a:rPr>
              <a:t>Boolean</a:t>
            </a:r>
            <a:r>
              <a:rPr lang="en-US" sz="2800" dirty="0" smtClean="0"/>
              <a:t> value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45032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>
                <a:solidFill>
                  <a:srgbClr val="7030A0"/>
                </a:solidFill>
              </a:rPr>
              <a:t>Watch Me Code 1</a:t>
            </a:r>
            <a:endParaRPr lang="en-US" sz="6600" dirty="0">
              <a:solidFill>
                <a:srgbClr val="7030A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smtClean="0"/>
              <a:t>Do you need more milk?</a:t>
            </a:r>
          </a:p>
          <a:p>
            <a:pPr marL="0" indent="0">
              <a:buNone/>
            </a:pPr>
            <a:endParaRPr lang="en-US" sz="4400" dirty="0" smtClean="0"/>
          </a:p>
          <a:p>
            <a:pPr marL="0" indent="0">
              <a:buNone/>
            </a:pPr>
            <a:r>
              <a:rPr lang="en-US" sz="4400" dirty="0" smtClean="0"/>
              <a:t>When the Fudge family has less than 1 gallon of milk, we need more!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duotone>
              <a:prstClr val="black"/>
              <a:srgbClr val="7030A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4602" y="30236"/>
            <a:ext cx="1618268" cy="1618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3655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8868095"/>
              </p:ext>
            </p:extLst>
          </p:nvPr>
        </p:nvGraphicFramePr>
        <p:xfrm>
          <a:off x="838200" y="1681163"/>
          <a:ext cx="10700941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3375"/>
                <a:gridCol w="4912536"/>
                <a:gridCol w="418503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Operator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What is does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Example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nsolas" panose="020B0609020204030204" pitchFamily="49" charset="0"/>
                        </a:rPr>
                        <a:t>and</a:t>
                      </a:r>
                      <a:endParaRPr lang="en-US" sz="28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True only when both are True.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nsolas" panose="020B0609020204030204" pitchFamily="49" charset="0"/>
                        </a:rPr>
                        <a:t>4&gt;2 and 4&lt;5 (True)</a:t>
                      </a:r>
                      <a:endParaRPr lang="en-US" sz="28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nsolas" panose="020B0609020204030204" pitchFamily="49" charset="0"/>
                        </a:rPr>
                        <a:t>or</a:t>
                      </a:r>
                      <a:endParaRPr lang="en-US" sz="28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False only when both are False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nsolas" panose="020B0609020204030204" pitchFamily="49" charset="0"/>
                        </a:rPr>
                        <a:t>4&lt;2 or</a:t>
                      </a:r>
                      <a:r>
                        <a:rPr lang="en-US" sz="2800" baseline="0" dirty="0" smtClean="0">
                          <a:latin typeface="Consolas" panose="020B0609020204030204" pitchFamily="49" charset="0"/>
                        </a:rPr>
                        <a:t> 4==4 </a:t>
                      </a:r>
                      <a:r>
                        <a:rPr lang="en-US" sz="2800" dirty="0" smtClean="0">
                          <a:latin typeface="Consolas" panose="020B0609020204030204" pitchFamily="49" charset="0"/>
                        </a:rPr>
                        <a:t>(True)</a:t>
                      </a:r>
                      <a:endParaRPr lang="en-US" sz="28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nsolas" panose="020B0609020204030204" pitchFamily="49" charset="0"/>
                        </a:rPr>
                        <a:t>not</a:t>
                      </a:r>
                      <a:endParaRPr lang="en-US" sz="28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Negation (Opposite)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nsolas" panose="020B0609020204030204" pitchFamily="49" charset="0"/>
                        </a:rPr>
                        <a:t>not 4 == 2 (True)</a:t>
                      </a:r>
                      <a:endParaRPr lang="en-US" sz="28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nsolas" panose="020B0609020204030204" pitchFamily="49" charset="0"/>
                        </a:rPr>
                        <a:t>in</a:t>
                      </a:r>
                      <a:endParaRPr lang="en-US" sz="28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Set Operator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nsolas" panose="020B0609020204030204" pitchFamily="49" charset="0"/>
                        </a:rPr>
                        <a:t>4 in [2,4,7]</a:t>
                      </a:r>
                      <a:r>
                        <a:rPr lang="en-US" sz="2800" baseline="0" dirty="0" smtClean="0"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US" sz="2800" dirty="0" smtClean="0">
                          <a:latin typeface="Consolas" panose="020B0609020204030204" pitchFamily="49" charset="0"/>
                        </a:rPr>
                        <a:t>(True)</a:t>
                      </a:r>
                      <a:endParaRPr lang="en-US" sz="28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solidFill>
                  <a:schemeClr val="accent2"/>
                </a:solidFill>
              </a:rPr>
              <a:t>Python’s Logical Operators</a:t>
            </a:r>
            <a:endParaRPr lang="en-US" sz="48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05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FFFF00"/>
                </a:solidFill>
              </a:rPr>
              <a:t>Check Yourself</a:t>
            </a:r>
            <a:r>
              <a:rPr lang="en-US" sz="4800" dirty="0" smtClean="0"/>
              <a:t>: Logical Operators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6223000" y="2652977"/>
            <a:ext cx="4876800" cy="292523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lphaUcPeriod"/>
            </a:pPr>
            <a:r>
              <a:rPr lang="en-US" sz="3600" dirty="0" smtClean="0"/>
              <a:t>4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3600" dirty="0" smtClean="0"/>
              <a:t>5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3600" dirty="0" smtClean="0"/>
              <a:t>6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3600" dirty="0"/>
              <a:t>7</a:t>
            </a:r>
            <a:endParaRPr lang="en-US" sz="3600" dirty="0" smtClean="0"/>
          </a:p>
          <a:p>
            <a:pPr marL="742950" indent="-742950">
              <a:buFont typeface="+mj-lt"/>
              <a:buAutoNum type="alphaUcPeriod"/>
            </a:pPr>
            <a:endParaRPr lang="en-US" sz="360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FFFF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0127" y="100342"/>
            <a:ext cx="1548142" cy="1548142"/>
          </a:xfrm>
          <a:prstGeom prst="rect">
            <a:avLst/>
          </a:prstGeom>
        </p:spPr>
      </p:pic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047" y="2605088"/>
            <a:ext cx="5580761" cy="3101806"/>
          </a:xfrm>
        </p:spPr>
      </p:pic>
      <p:sp>
        <p:nvSpPr>
          <p:cNvPr id="5" name="Rectangle 4"/>
          <p:cNvSpPr/>
          <p:nvPr/>
        </p:nvSpPr>
        <p:spPr>
          <a:xfrm>
            <a:off x="470346" y="1416862"/>
            <a:ext cx="548816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On Which </a:t>
            </a:r>
            <a:r>
              <a:rPr lang="en-US" sz="3200" dirty="0"/>
              <a:t>line number in which the Boolean expression is True?</a:t>
            </a:r>
          </a:p>
        </p:txBody>
      </p:sp>
      <p:sp>
        <p:nvSpPr>
          <p:cNvPr id="6" name="counter"/>
          <p:cNvSpPr txBox="1"/>
          <p:nvPr/>
        </p:nvSpPr>
        <p:spPr>
          <a:xfrm>
            <a:off x="11366500" y="6096000"/>
            <a:ext cx="482600" cy="444500"/>
          </a:xfrm>
          <a:prstGeom prst="rect">
            <a:avLst/>
          </a:prstGeom>
          <a:solidFill>
            <a:srgbClr val="D2691E"/>
          </a:solidFill>
        </p:spPr>
        <p:txBody>
          <a:bodyPr vert="horz" rtlCol="0" anchor="ctr" anchorCtr="1">
            <a:noAutofit/>
          </a:bodyPr>
          <a:lstStyle/>
          <a:p>
            <a:r>
              <a:rPr lang="en-US" smtClean="0">
                <a:solidFill>
                  <a:srgbClr val="FFFFFF"/>
                </a:solidFill>
                <a:latin typeface="Segoe UI" panose="020B0502040204020203" pitchFamily="34" charset="0"/>
              </a:rPr>
              <a:t>0</a:t>
            </a:r>
            <a:endParaRPr lang="en-US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8" name="counter_overlay"/>
          <p:cNvSpPr txBox="1"/>
          <p:nvPr/>
        </p:nvSpPr>
        <p:spPr>
          <a:xfrm>
            <a:off x="11366500" y="6096000"/>
            <a:ext cx="482600" cy="444500"/>
          </a:xfrm>
          <a:prstGeom prst="rect">
            <a:avLst/>
          </a:prstGeom>
          <a:solidFill>
            <a:srgbClr val="FFFFFF">
              <a:alpha val="15000"/>
            </a:srgbClr>
          </a:solidFill>
        </p:spPr>
        <p:txBody>
          <a:bodyPr vert="horz" rtlCol="0">
            <a:noAutofit/>
          </a:bodyPr>
          <a:lstStyle/>
          <a:p>
            <a:endParaRPr lang="en-US"/>
          </a:p>
        </p:txBody>
      </p:sp>
      <p:sp>
        <p:nvSpPr>
          <p:cNvPr id="9" name="pp_status"/>
          <p:cNvSpPr txBox="1"/>
          <p:nvPr/>
        </p:nvSpPr>
        <p:spPr>
          <a:xfrm>
            <a:off x="8763000" y="6540500"/>
            <a:ext cx="3175000" cy="190500"/>
          </a:xfrm>
          <a:prstGeom prst="rect">
            <a:avLst/>
          </a:prstGeom>
          <a:noFill/>
        </p:spPr>
        <p:txBody>
          <a:bodyPr vert="horz" rtlCol="0" anchor="ctr">
            <a:noAutofit/>
          </a:bodyPr>
          <a:lstStyle/>
          <a:p>
            <a:pPr algn="r"/>
            <a:endParaRPr lang="en-US" sz="900">
              <a:solidFill>
                <a:srgbClr val="FF0000"/>
              </a:solidFill>
              <a:latin typeface="Segoe UI" panose="020B0502040204020203" pitchFamily="34" charset="0"/>
            </a:endParaRPr>
          </a:p>
        </p:txBody>
      </p:sp>
      <p:sp>
        <p:nvSpPr>
          <p:cNvPr id="10" name="answerA"/>
          <p:cNvSpPr txBox="1"/>
          <p:nvPr/>
        </p:nvSpPr>
        <p:spPr>
          <a:xfrm>
            <a:off x="9334500" y="6096000"/>
            <a:ext cx="482600" cy="38100"/>
          </a:xfrm>
          <a:prstGeom prst="rect">
            <a:avLst/>
          </a:prstGeom>
          <a:solidFill>
            <a:srgbClr val="1673D2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1" name="letterA"/>
          <p:cNvSpPr txBox="1"/>
          <p:nvPr/>
        </p:nvSpPr>
        <p:spPr>
          <a:xfrm>
            <a:off x="9334500" y="6159500"/>
            <a:ext cx="482600" cy="381000"/>
          </a:xfrm>
          <a:prstGeom prst="rect">
            <a:avLst/>
          </a:prstGeom>
          <a:solidFill>
            <a:srgbClr val="1673D2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 smtClean="0">
                <a:solidFill>
                  <a:srgbClr val="FFFFFF"/>
                </a:solidFill>
                <a:latin typeface="Segoe UI" panose="020B0502040204020203" pitchFamily="34" charset="0"/>
              </a:rPr>
              <a:t>A</a:t>
            </a:r>
            <a:endParaRPr lang="en-US" sz="12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2" name="answerB"/>
          <p:cNvSpPr txBox="1"/>
          <p:nvPr/>
        </p:nvSpPr>
        <p:spPr>
          <a:xfrm>
            <a:off x="9842500" y="6096000"/>
            <a:ext cx="482600" cy="38100"/>
          </a:xfrm>
          <a:prstGeom prst="rect">
            <a:avLst/>
          </a:prstGeom>
          <a:solidFill>
            <a:srgbClr val="008A00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3" name="letterB"/>
          <p:cNvSpPr txBox="1"/>
          <p:nvPr/>
        </p:nvSpPr>
        <p:spPr>
          <a:xfrm>
            <a:off x="9842500" y="6159500"/>
            <a:ext cx="482600" cy="381000"/>
          </a:xfrm>
          <a:prstGeom prst="rect">
            <a:avLst/>
          </a:prstGeom>
          <a:solidFill>
            <a:srgbClr val="008A00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 smtClean="0">
                <a:solidFill>
                  <a:srgbClr val="FFFFFF"/>
                </a:solidFill>
                <a:latin typeface="Segoe UI" panose="020B0502040204020203" pitchFamily="34" charset="0"/>
              </a:rPr>
              <a:t>B</a:t>
            </a:r>
            <a:endParaRPr lang="en-US" sz="12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4" name="answerC"/>
          <p:cNvSpPr txBox="1"/>
          <p:nvPr/>
        </p:nvSpPr>
        <p:spPr>
          <a:xfrm>
            <a:off x="10350500" y="6096000"/>
            <a:ext cx="482600" cy="38100"/>
          </a:xfrm>
          <a:prstGeom prst="rect">
            <a:avLst/>
          </a:prstGeom>
          <a:solidFill>
            <a:srgbClr val="8D0196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5" name="letterC"/>
          <p:cNvSpPr txBox="1"/>
          <p:nvPr/>
        </p:nvSpPr>
        <p:spPr>
          <a:xfrm>
            <a:off x="10350500" y="6159500"/>
            <a:ext cx="482600" cy="381000"/>
          </a:xfrm>
          <a:prstGeom prst="rect">
            <a:avLst/>
          </a:prstGeom>
          <a:solidFill>
            <a:srgbClr val="8D0196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 smtClean="0">
                <a:solidFill>
                  <a:srgbClr val="FFFFFF"/>
                </a:solidFill>
                <a:latin typeface="Segoe UI" panose="020B0502040204020203" pitchFamily="34" charset="0"/>
              </a:rPr>
              <a:t>C</a:t>
            </a:r>
            <a:endParaRPr lang="en-US" sz="12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6" name="answerD"/>
          <p:cNvSpPr txBox="1"/>
          <p:nvPr/>
        </p:nvSpPr>
        <p:spPr>
          <a:xfrm>
            <a:off x="10858500" y="6096000"/>
            <a:ext cx="482600" cy="38100"/>
          </a:xfrm>
          <a:prstGeom prst="rect">
            <a:avLst/>
          </a:prstGeom>
          <a:solidFill>
            <a:srgbClr val="FD5C04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7" name="letterD"/>
          <p:cNvSpPr txBox="1"/>
          <p:nvPr/>
        </p:nvSpPr>
        <p:spPr>
          <a:xfrm>
            <a:off x="10858500" y="6159500"/>
            <a:ext cx="482600" cy="381000"/>
          </a:xfrm>
          <a:prstGeom prst="rect">
            <a:avLst/>
          </a:prstGeom>
          <a:solidFill>
            <a:srgbClr val="FD5C04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 smtClean="0">
                <a:solidFill>
                  <a:srgbClr val="FFFFFF"/>
                </a:solidFill>
                <a:latin typeface="Segoe UI" panose="020B0502040204020203" pitchFamily="34" charset="0"/>
              </a:rPr>
              <a:t>D</a:t>
            </a:r>
            <a:endParaRPr lang="en-US" sz="12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0949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1572</TotalTime>
  <Words>639</Words>
  <Application>Microsoft Office PowerPoint</Application>
  <PresentationFormat>Widescreen</PresentationFormat>
  <Paragraphs>151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Calibri Light</vt:lpstr>
      <vt:lpstr>Consolas</vt:lpstr>
      <vt:lpstr>Segoe UI</vt:lpstr>
      <vt:lpstr>Wingdings</vt:lpstr>
      <vt:lpstr>Office Theme</vt:lpstr>
      <vt:lpstr>Lesson 04:  Conditionals</vt:lpstr>
      <vt:lpstr>Agenda</vt:lpstr>
      <vt:lpstr>Connect Activity</vt:lpstr>
      <vt:lpstr>What is a Boolean Expression?</vt:lpstr>
      <vt:lpstr>Program Flow Control with IF</vt:lpstr>
      <vt:lpstr>Python’s Relational Operators</vt:lpstr>
      <vt:lpstr>Watch Me Code 1</vt:lpstr>
      <vt:lpstr>Python’s Logical Operators</vt:lpstr>
      <vt:lpstr>Check Yourself: Logical Operators</vt:lpstr>
      <vt:lpstr>Multiple Decisions: IF ladder</vt:lpstr>
      <vt:lpstr>End-To-End Example, Part 1</vt:lpstr>
      <vt:lpstr>Handle Bad Input with Exceptions</vt:lpstr>
      <vt:lpstr>Watch Me Code 2</vt:lpstr>
      <vt:lpstr>Try…Except…Finally</vt:lpstr>
      <vt:lpstr>Check Yourself: Conditionals</vt:lpstr>
      <vt:lpstr>End-To-End Example, Part 2</vt:lpstr>
      <vt:lpstr>Conclusion Activity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Fudge</dc:creator>
  <cp:lastModifiedBy>Michael A Fudge Jr</cp:lastModifiedBy>
  <cp:revision>75</cp:revision>
  <dcterms:created xsi:type="dcterms:W3CDTF">2016-08-29T17:53:43Z</dcterms:created>
  <dcterms:modified xsi:type="dcterms:W3CDTF">2017-09-11T17:36:23Z</dcterms:modified>
</cp:coreProperties>
</file>