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344" r:id="rId2"/>
    <p:sldId id="318" r:id="rId3"/>
    <p:sldId id="342" r:id="rId4"/>
    <p:sldId id="316" r:id="rId5"/>
    <p:sldId id="297" r:id="rId6"/>
    <p:sldId id="332" r:id="rId7"/>
    <p:sldId id="335" r:id="rId8"/>
    <p:sldId id="299" r:id="rId9"/>
    <p:sldId id="298" r:id="rId10"/>
    <p:sldId id="309" r:id="rId11"/>
    <p:sldId id="345" r:id="rId12"/>
    <p:sldId id="347" r:id="rId13"/>
    <p:sldId id="326" r:id="rId14"/>
    <p:sldId id="336" r:id="rId15"/>
    <p:sldId id="338" r:id="rId16"/>
    <p:sldId id="348" r:id="rId17"/>
    <p:sldId id="349" r:id="rId18"/>
    <p:sldId id="308" r:id="rId19"/>
    <p:sldId id="302" r:id="rId20"/>
    <p:sldId id="289" r:id="rId21"/>
    <p:sldId id="34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3E7D421-6A32-4D58-9832-35D58229B9D4}">
          <p14:sldIdLst>
            <p14:sldId id="344"/>
            <p14:sldId id="318"/>
          </p14:sldIdLst>
        </p14:section>
        <p14:section name="Untitled Section" id="{EAF1D09F-A4A7-4513-AFB0-9F786E2ACDF8}">
          <p14:sldIdLst>
            <p14:sldId id="342"/>
            <p14:sldId id="316"/>
            <p14:sldId id="297"/>
            <p14:sldId id="332"/>
            <p14:sldId id="335"/>
            <p14:sldId id="299"/>
            <p14:sldId id="298"/>
            <p14:sldId id="309"/>
            <p14:sldId id="345"/>
            <p14:sldId id="347"/>
            <p14:sldId id="326"/>
            <p14:sldId id="336"/>
            <p14:sldId id="338"/>
            <p14:sldId id="348"/>
            <p14:sldId id="349"/>
            <p14:sldId id="308"/>
            <p14:sldId id="302"/>
            <p14:sldId id="289"/>
            <p14:sldId id="34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10" autoAdjust="0"/>
  </p:normalViewPr>
  <p:slideViewPr>
    <p:cSldViewPr snapToGrid="0">
      <p:cViewPr varScale="1">
        <p:scale>
          <a:sx n="94" d="100"/>
          <a:sy n="94" d="100"/>
        </p:scale>
        <p:origin x="11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0D9A37-9238-4DCC-ACE2-E97615C92438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171AC-93F1-418D-B7FD-7EEF89AC9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49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Write this</a:t>
            </a:r>
            <a:r>
              <a:rPr lang="en-US" baseline="0" dirty="0"/>
              <a:t> code in a </a:t>
            </a:r>
            <a:r>
              <a:rPr lang="en-US" baseline="0" dirty="0" err="1"/>
              <a:t>Jupyter</a:t>
            </a:r>
            <a:r>
              <a:rPr lang="en-US" baseline="0" dirty="0"/>
              <a:t> Notebook to demonstrate variables and types</a:t>
            </a:r>
          </a:p>
          <a:p>
            <a:endParaRPr lang="en-US" baseline="0" dirty="0"/>
          </a:p>
          <a:p>
            <a:r>
              <a:rPr lang="en-US" dirty="0"/>
              <a:t>name = "Tony"</a:t>
            </a:r>
          </a:p>
          <a:p>
            <a:r>
              <a:rPr lang="en-US" dirty="0"/>
              <a:t>age = 43</a:t>
            </a:r>
          </a:p>
          <a:p>
            <a:r>
              <a:rPr lang="en-US" dirty="0"/>
              <a:t>wage = 12.50</a:t>
            </a:r>
          </a:p>
          <a:p>
            <a:r>
              <a:rPr lang="en-US" dirty="0" err="1"/>
              <a:t>happy_employee</a:t>
            </a:r>
            <a:r>
              <a:rPr lang="en-US" dirty="0"/>
              <a:t> = True</a:t>
            </a:r>
          </a:p>
          <a:p>
            <a:r>
              <a:rPr lang="en-US" dirty="0"/>
              <a:t>print ("my name </a:t>
            </a:r>
            <a:r>
              <a:rPr lang="en-US" dirty="0" err="1"/>
              <a:t>is",name</a:t>
            </a:r>
            <a:r>
              <a:rPr lang="en-US" dirty="0"/>
              <a:t>," I am", age, "years old. I make ", wage, "Am I happy? ", </a:t>
            </a:r>
            <a:r>
              <a:rPr lang="en-US" dirty="0" err="1"/>
              <a:t>happy_employee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GROK TYPES</a:t>
            </a:r>
          </a:p>
          <a:p>
            <a:r>
              <a:rPr lang="en-US" dirty="0"/>
              <a:t>type(wage)</a:t>
            </a:r>
            <a:r>
              <a:rPr lang="en-US" baseline="0" dirty="0"/>
              <a:t> </a:t>
            </a:r>
            <a:r>
              <a:rPr lang="en-US" baseline="0" dirty="0" err="1"/>
              <a:t>etc</a:t>
            </a:r>
            <a:r>
              <a:rPr lang="en-US" baseline="0" dirty="0"/>
              <a:t>…</a:t>
            </a:r>
            <a:endParaRPr lang="en-US" dirty="0"/>
          </a:p>
          <a:p>
            <a:endParaRPr lang="en-US" dirty="0"/>
          </a:p>
          <a:p>
            <a:r>
              <a:rPr lang="en-US" dirty="0"/>
              <a:t>EXPLAIN</a:t>
            </a:r>
            <a:r>
              <a:rPr lang="en-US" baseline="0" dirty="0"/>
              <a:t> THAT YOU CAN ALSO SWITCH TYPES OF VARIABLES </a:t>
            </a:r>
          </a:p>
          <a:p>
            <a:r>
              <a:rPr lang="en-US" baseline="0" dirty="0" err="1"/>
              <a:t>Happy_employee</a:t>
            </a:r>
            <a:r>
              <a:rPr lang="en-US" baseline="0" dirty="0"/>
              <a:t> = “You </a:t>
            </a:r>
            <a:r>
              <a:rPr lang="en-US" baseline="0" dirty="0" err="1"/>
              <a:t>betcha</a:t>
            </a:r>
            <a:r>
              <a:rPr lang="en-US" baseline="0" dirty="0"/>
              <a:t>!”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71AC-93F1-418D-B7FD-7EEF89AC963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727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Write this</a:t>
            </a:r>
            <a:r>
              <a:rPr lang="en-US" baseline="0" dirty="0"/>
              <a:t> code in a </a:t>
            </a:r>
            <a:r>
              <a:rPr lang="en-US" baseline="0" dirty="0" err="1"/>
              <a:t>Jupyter</a:t>
            </a:r>
            <a:r>
              <a:rPr lang="en-US" baseline="0" dirty="0"/>
              <a:t> Notebook to demonstrate variables and types</a:t>
            </a:r>
          </a:p>
          <a:p>
            <a:endParaRPr lang="en-US" baseline="0" dirty="0"/>
          </a:p>
          <a:p>
            <a:r>
              <a:rPr lang="en-US" dirty="0"/>
              <a:t>name = "Tony"</a:t>
            </a:r>
          </a:p>
          <a:p>
            <a:r>
              <a:rPr lang="en-US" dirty="0"/>
              <a:t>age = 43</a:t>
            </a:r>
          </a:p>
          <a:p>
            <a:r>
              <a:rPr lang="en-US" dirty="0"/>
              <a:t>wage = 12.50</a:t>
            </a:r>
          </a:p>
          <a:p>
            <a:r>
              <a:rPr lang="en-US" dirty="0" err="1"/>
              <a:t>happy_employee</a:t>
            </a:r>
            <a:r>
              <a:rPr lang="en-US" dirty="0"/>
              <a:t> = True</a:t>
            </a:r>
          </a:p>
          <a:p>
            <a:r>
              <a:rPr lang="en-US" dirty="0"/>
              <a:t>print ("my name </a:t>
            </a:r>
            <a:r>
              <a:rPr lang="en-US" dirty="0" err="1"/>
              <a:t>is",name</a:t>
            </a:r>
            <a:r>
              <a:rPr lang="en-US" dirty="0"/>
              <a:t>," I am", age, "years old. I make ", wage, "Am I happy? ", </a:t>
            </a:r>
            <a:r>
              <a:rPr lang="en-US" dirty="0" err="1"/>
              <a:t>happy_employee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GROK TYPES</a:t>
            </a:r>
          </a:p>
          <a:p>
            <a:r>
              <a:rPr lang="en-US" dirty="0"/>
              <a:t>type(wage)</a:t>
            </a:r>
            <a:r>
              <a:rPr lang="en-US" baseline="0" dirty="0"/>
              <a:t> </a:t>
            </a:r>
            <a:r>
              <a:rPr lang="en-US" baseline="0" dirty="0" err="1"/>
              <a:t>etc</a:t>
            </a:r>
            <a:r>
              <a:rPr lang="en-US" baseline="0" dirty="0"/>
              <a:t>…</a:t>
            </a:r>
            <a:endParaRPr lang="en-US" dirty="0"/>
          </a:p>
          <a:p>
            <a:endParaRPr lang="en-US" dirty="0"/>
          </a:p>
          <a:p>
            <a:r>
              <a:rPr lang="en-US" dirty="0"/>
              <a:t>EXPLAIN</a:t>
            </a:r>
            <a:r>
              <a:rPr lang="en-US" baseline="0" dirty="0"/>
              <a:t> THAT YOU CAN ALSO SWITCH TYPES OF VARIABLES </a:t>
            </a:r>
          </a:p>
          <a:p>
            <a:r>
              <a:rPr lang="en-US" baseline="0" dirty="0" err="1"/>
              <a:t>Happy_employee</a:t>
            </a:r>
            <a:r>
              <a:rPr lang="en-US" baseline="0" dirty="0"/>
              <a:t> = “You </a:t>
            </a:r>
            <a:r>
              <a:rPr lang="en-US" baseline="0" dirty="0" err="1"/>
              <a:t>betcha</a:t>
            </a:r>
            <a:r>
              <a:rPr lang="en-US" baseline="0" dirty="0"/>
              <a:t>!”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71AC-93F1-418D-B7FD-7EEF89AC963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971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0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6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0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95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4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9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0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8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27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42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667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546" y="365125"/>
            <a:ext cx="9014254" cy="1817902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+mn-lt"/>
              </a:rPr>
              <a:t>Lesson 03: </a:t>
            </a:r>
            <a:br>
              <a:rPr lang="en-US" sz="6000" dirty="0">
                <a:latin typeface="+mn-lt"/>
              </a:rPr>
            </a:br>
            <a:r>
              <a:rPr lang="en-US" sz="6000" dirty="0">
                <a:solidFill>
                  <a:schemeClr val="accent4"/>
                </a:solidFill>
                <a:latin typeface="+mn-lt"/>
              </a:rPr>
              <a:t>Variables and Types</a:t>
            </a:r>
            <a:endParaRPr lang="en-US" sz="60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69" y="210957"/>
            <a:ext cx="2018373" cy="2044518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321276" y="2409642"/>
            <a:ext cx="9195257" cy="39993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>
                <a:solidFill>
                  <a:srgbClr val="FFFF00"/>
                </a:solidFill>
              </a:rPr>
              <a:t>Attendance: </a:t>
            </a:r>
          </a:p>
          <a:p>
            <a:pPr lvl="1"/>
            <a:r>
              <a:rPr lang="en-US" sz="3600">
                <a:latin typeface="Consolas" panose="020B0609020204030204" pitchFamily="49" charset="0"/>
              </a:rPr>
              <a:t>Link: </a:t>
            </a:r>
            <a:r>
              <a:rPr lang="en-US" sz="3600"/>
              <a:t>In Gitter.im </a:t>
            </a:r>
            <a:r>
              <a:rPr lang="en-US" sz="3600">
                <a:latin typeface="Consolas" panose="020B0609020204030204" pitchFamily="49" charset="0"/>
              </a:rPr>
              <a:t>| Code: ????</a:t>
            </a:r>
            <a:endParaRPr lang="en-US" sz="3600" dirty="0">
              <a:latin typeface="Consolas" panose="020B0609020204030204" pitchFamily="49" charset="0"/>
            </a:endParaRPr>
          </a:p>
          <a:p>
            <a:r>
              <a:rPr lang="en-US" sz="4800" b="1" dirty="0">
                <a:solidFill>
                  <a:srgbClr val="FFFF00"/>
                </a:solidFill>
              </a:rPr>
              <a:t>Class Chat: </a:t>
            </a:r>
          </a:p>
          <a:p>
            <a:pPr lvl="1"/>
            <a:r>
              <a:rPr lang="en-US" sz="3600" dirty="0">
                <a:latin typeface="Consolas" panose="020B0609020204030204" pitchFamily="49" charset="0"/>
              </a:rPr>
              <a:t>https://gitter.im/IST256/Fudge </a:t>
            </a:r>
          </a:p>
          <a:p>
            <a:r>
              <a:rPr lang="en-US" sz="4400" b="1" dirty="0">
                <a:solidFill>
                  <a:srgbClr val="FFFF00"/>
                </a:solidFill>
              </a:rPr>
              <a:t>Participation</a:t>
            </a:r>
          </a:p>
          <a:p>
            <a:pPr lvl="1"/>
            <a:r>
              <a:rPr lang="en-US" sz="3600" dirty="0">
                <a:latin typeface="Consolas" panose="020B0609020204030204" pitchFamily="49" charset="0"/>
              </a:rPr>
              <a:t>http://ist256.participoll.com/</a:t>
            </a:r>
          </a:p>
          <a:p>
            <a:pPr lvl="1"/>
            <a:endParaRPr lang="en-US" sz="36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076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FF00"/>
                </a:solidFill>
              </a:rPr>
              <a:t>Check Yourself: </a:t>
            </a:r>
            <a:r>
              <a:rPr lang="en-US" sz="5400" dirty="0">
                <a:solidFill>
                  <a:srgbClr val="FFFF00"/>
                </a:solidFill>
              </a:rPr>
              <a:t>Matching Types</a:t>
            </a: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801" y="2623555"/>
            <a:ext cx="5157787" cy="823912"/>
          </a:xfrm>
        </p:spPr>
        <p:txBody>
          <a:bodyPr>
            <a:normAutofit/>
          </a:bodyPr>
          <a:lstStyle/>
          <a:p>
            <a:r>
              <a:rPr lang="en-US" sz="3600" dirty="0"/>
              <a:t>Python Code Sample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6612" y="3582955"/>
            <a:ext cx="5157787" cy="2606708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4000" dirty="0">
                <a:latin typeface="Consolas" panose="020B0609020204030204" pitchFamily="49" charset="0"/>
              </a:rPr>
              <a:t>type(34)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 err="1">
                <a:latin typeface="Consolas" panose="020B0609020204030204" pitchFamily="49" charset="0"/>
              </a:rPr>
              <a:t>str</a:t>
            </a:r>
            <a:r>
              <a:rPr lang="en-US" sz="4000" dirty="0">
                <a:latin typeface="Consolas" panose="020B0609020204030204" pitchFamily="49" charset="0"/>
              </a:rPr>
              <a:t>(34)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>
                <a:latin typeface="Consolas" panose="020B0609020204030204" pitchFamily="49" charset="0"/>
              </a:rPr>
              <a:t>float(34)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 err="1">
                <a:latin typeface="Consolas" panose="020B0609020204030204" pitchFamily="49" charset="0"/>
              </a:rPr>
              <a:t>int</a:t>
            </a:r>
            <a:r>
              <a:rPr lang="en-US" sz="4000" dirty="0">
                <a:latin typeface="Consolas" panose="020B0609020204030204" pitchFamily="49" charset="0"/>
              </a:rPr>
              <a:t>(34)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2623555"/>
            <a:ext cx="5183188" cy="823912"/>
          </a:xfrm>
        </p:spPr>
        <p:txBody>
          <a:bodyPr>
            <a:normAutofit/>
          </a:bodyPr>
          <a:lstStyle/>
          <a:p>
            <a:r>
              <a:rPr lang="en-US" sz="3600" dirty="0"/>
              <a:t>Value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72200" y="3582955"/>
            <a:ext cx="5183188" cy="2606708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Consolas" panose="020B0609020204030204" pitchFamily="49" charset="0"/>
              </a:rPr>
              <a:t>34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Consolas" panose="020B0609020204030204" pitchFamily="49" charset="0"/>
              </a:rPr>
              <a:t>"34"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>
                <a:latin typeface="Consolas" panose="020B0609020204030204" pitchFamily="49" charset="0"/>
              </a:rPr>
              <a:t>int</a:t>
            </a:r>
            <a:endParaRPr lang="en-US" sz="4000" dirty="0">
              <a:latin typeface="Consolas" panose="020B0609020204030204" pitchFamily="49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Consolas" panose="020B0609020204030204" pitchFamily="49" charset="0"/>
              </a:rPr>
              <a:t>"34.0"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127" y="100342"/>
            <a:ext cx="1548142" cy="154814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39800" y="1955471"/>
            <a:ext cx="104155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Match each Python code sample to its value.</a:t>
            </a:r>
          </a:p>
        </p:txBody>
      </p:sp>
    </p:spTree>
    <p:extLst>
      <p:ext uri="{BB962C8B-B14F-4D97-AF65-F5344CB8AC3E}">
        <p14:creationId xmlns:p14="http://schemas.microsoft.com/office/powerpoint/2010/main" val="3191999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FF00"/>
                </a:solidFill>
              </a:rPr>
              <a:t>Check Yourself: </a:t>
            </a:r>
            <a:r>
              <a:rPr lang="en-US" sz="5400" dirty="0">
                <a:solidFill>
                  <a:srgbClr val="FFFF00"/>
                </a:solidFill>
              </a:rPr>
              <a:t>Which Type 1?</a:t>
            </a: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801" y="2623555"/>
            <a:ext cx="5157787" cy="823912"/>
          </a:xfrm>
        </p:spPr>
        <p:txBody>
          <a:bodyPr>
            <a:normAutofit/>
          </a:bodyPr>
          <a:lstStyle/>
          <a:p>
            <a:r>
              <a:rPr lang="en-US" sz="3600" dirty="0"/>
              <a:t>Python Code Sample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6612" y="3582955"/>
            <a:ext cx="5157787" cy="26067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>
                <a:latin typeface="Consolas" panose="020B0609020204030204" pitchFamily="49" charset="0"/>
              </a:rPr>
              <a:t>str</a:t>
            </a:r>
            <a:r>
              <a:rPr lang="en-US" sz="4000" dirty="0">
                <a:latin typeface="Consolas" panose="020B0609020204030204" pitchFamily="49" charset="0"/>
              </a:rPr>
              <a:t>(34)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2623555"/>
            <a:ext cx="5183188" cy="823912"/>
          </a:xfrm>
        </p:spPr>
        <p:txBody>
          <a:bodyPr>
            <a:normAutofit/>
          </a:bodyPr>
          <a:lstStyle/>
          <a:p>
            <a:r>
              <a:rPr lang="en-US" sz="3600" dirty="0"/>
              <a:t>Value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72200" y="3582955"/>
            <a:ext cx="5183188" cy="2606708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4000" dirty="0">
                <a:latin typeface="Consolas" panose="020B0609020204030204" pitchFamily="49" charset="0"/>
              </a:rPr>
              <a:t>34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>
                <a:latin typeface="Consolas" panose="020B0609020204030204" pitchFamily="49" charset="0"/>
              </a:rPr>
              <a:t>"34"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 err="1">
                <a:latin typeface="Consolas" panose="020B0609020204030204" pitchFamily="49" charset="0"/>
              </a:rPr>
              <a:t>int</a:t>
            </a:r>
            <a:endParaRPr lang="en-US" sz="4000" dirty="0">
              <a:latin typeface="Consolas" panose="020B0609020204030204" pitchFamily="49" charset="0"/>
            </a:endParaRPr>
          </a:p>
          <a:p>
            <a:pPr marL="742950" indent="-742950">
              <a:buFont typeface="+mj-lt"/>
              <a:buAutoNum type="alphaUcPeriod"/>
            </a:pPr>
            <a:r>
              <a:rPr lang="en-US" sz="4000" dirty="0">
                <a:latin typeface="Consolas" panose="020B0609020204030204" pitchFamily="49" charset="0"/>
              </a:rPr>
              <a:t>"34.0"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127" y="100342"/>
            <a:ext cx="1548142" cy="154814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39800" y="1955471"/>
            <a:ext cx="104155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Match the Python code sample to its value.</a:t>
            </a:r>
          </a:p>
        </p:txBody>
      </p:sp>
      <p:sp>
        <p:nvSpPr>
          <p:cNvPr id="9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 sz="1400">
                <a:solidFill>
                  <a:srgbClr val="FFFFFF"/>
                </a:solidFill>
                <a:latin typeface="Segoe UI" panose="020B0502040204020203" pitchFamily="34" charset="0"/>
              </a:rPr>
              <a:t>105</a:t>
            </a:r>
          </a:p>
        </p:txBody>
      </p:sp>
      <p:sp>
        <p:nvSpPr>
          <p:cNvPr id="10" name="counter_overlay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15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11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r>
              <a:rPr lang="en-US" sz="900">
                <a:solidFill>
                  <a:srgbClr val="FF0000"/>
                </a:solidFill>
                <a:latin typeface="Segoe UI" panose="020B0502040204020203" pitchFamily="34" charset="0"/>
              </a:rPr>
              <a:t>vote at ist256.participoll.com</a:t>
            </a:r>
          </a:p>
        </p:txBody>
      </p:sp>
      <p:sp>
        <p:nvSpPr>
          <p:cNvPr id="12" name="answerA"/>
          <p:cNvSpPr txBox="1"/>
          <p:nvPr/>
        </p:nvSpPr>
        <p:spPr>
          <a:xfrm>
            <a:off x="9334500" y="5956300"/>
            <a:ext cx="482600" cy="1778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r>
              <a:rPr lang="en-US" sz="900">
                <a:solidFill>
                  <a:srgbClr val="FFFFFF"/>
                </a:solidFill>
                <a:latin typeface="Segoe UI" panose="020B0502040204020203" pitchFamily="34" charset="0"/>
              </a:rPr>
              <a:t>7% (7)</a:t>
            </a:r>
          </a:p>
        </p:txBody>
      </p:sp>
      <p:sp>
        <p:nvSpPr>
          <p:cNvPr id="13" name="letterA"/>
          <p:cNvSpPr txBox="1"/>
          <p:nvPr/>
        </p:nvSpPr>
        <p:spPr>
          <a:xfrm>
            <a:off x="9334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</a:p>
        </p:txBody>
      </p:sp>
      <p:sp>
        <p:nvSpPr>
          <p:cNvPr id="14" name="answerB"/>
          <p:cNvSpPr txBox="1"/>
          <p:nvPr/>
        </p:nvSpPr>
        <p:spPr>
          <a:xfrm>
            <a:off x="9842500" y="4279900"/>
            <a:ext cx="482600" cy="18542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r>
              <a:rPr lang="en-US" sz="900">
                <a:solidFill>
                  <a:srgbClr val="FFFFFF"/>
                </a:solidFill>
                <a:latin typeface="Segoe UI" panose="020B0502040204020203" pitchFamily="34" charset="0"/>
              </a:rPr>
              <a:t>73%</a:t>
            </a:r>
          </a:p>
          <a:p>
            <a:r>
              <a:rPr lang="en-US" sz="900">
                <a:solidFill>
                  <a:srgbClr val="FFFFFF"/>
                </a:solidFill>
                <a:latin typeface="Segoe UI" panose="020B0502040204020203" pitchFamily="34" charset="0"/>
              </a:rPr>
              <a:t> (77)</a:t>
            </a:r>
          </a:p>
        </p:txBody>
      </p:sp>
      <p:sp>
        <p:nvSpPr>
          <p:cNvPr id="15" name="letterB"/>
          <p:cNvSpPr txBox="1"/>
          <p:nvPr/>
        </p:nvSpPr>
        <p:spPr>
          <a:xfrm>
            <a:off x="9842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</a:p>
        </p:txBody>
      </p:sp>
      <p:sp>
        <p:nvSpPr>
          <p:cNvPr id="16" name="answerC"/>
          <p:cNvSpPr txBox="1"/>
          <p:nvPr/>
        </p:nvSpPr>
        <p:spPr>
          <a:xfrm>
            <a:off x="10350500" y="5880100"/>
            <a:ext cx="482600" cy="254000"/>
          </a:xfrm>
          <a:prstGeom prst="rect">
            <a:avLst/>
          </a:prstGeom>
          <a:solidFill>
            <a:srgbClr val="8D0196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r>
              <a:rPr lang="en-US" sz="900">
                <a:solidFill>
                  <a:srgbClr val="FFFFFF"/>
                </a:solidFill>
                <a:latin typeface="Segoe UI" panose="020B0502040204020203" pitchFamily="34" charset="0"/>
              </a:rPr>
              <a:t>10% (10)</a:t>
            </a:r>
          </a:p>
        </p:txBody>
      </p:sp>
      <p:sp>
        <p:nvSpPr>
          <p:cNvPr id="17" name="letterC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8D0196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C</a:t>
            </a:r>
          </a:p>
        </p:txBody>
      </p:sp>
      <p:sp>
        <p:nvSpPr>
          <p:cNvPr id="18" name="answerD"/>
          <p:cNvSpPr txBox="1"/>
          <p:nvPr/>
        </p:nvSpPr>
        <p:spPr>
          <a:xfrm>
            <a:off x="10858500" y="5880100"/>
            <a:ext cx="482600" cy="254000"/>
          </a:xfrm>
          <a:prstGeom prst="rect">
            <a:avLst/>
          </a:prstGeom>
          <a:solidFill>
            <a:srgbClr val="FD5C04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r>
              <a:rPr lang="en-US" sz="900">
                <a:solidFill>
                  <a:srgbClr val="FFFFFF"/>
                </a:solidFill>
                <a:latin typeface="Segoe UI" panose="020B0502040204020203" pitchFamily="34" charset="0"/>
              </a:rPr>
              <a:t>10% (11)</a:t>
            </a:r>
          </a:p>
        </p:txBody>
      </p:sp>
      <p:sp>
        <p:nvSpPr>
          <p:cNvPr id="19" name="letterD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FD5C04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318856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FF00"/>
                </a:solidFill>
              </a:rPr>
              <a:t>Check Yourself: </a:t>
            </a:r>
            <a:r>
              <a:rPr lang="en-US" sz="5400" dirty="0">
                <a:solidFill>
                  <a:srgbClr val="FFFF00"/>
                </a:solidFill>
              </a:rPr>
              <a:t>Which Type 2?</a:t>
            </a: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801" y="2623555"/>
            <a:ext cx="5157787" cy="823912"/>
          </a:xfrm>
        </p:spPr>
        <p:txBody>
          <a:bodyPr>
            <a:normAutofit/>
          </a:bodyPr>
          <a:lstStyle/>
          <a:p>
            <a:r>
              <a:rPr lang="en-US" sz="3600" dirty="0"/>
              <a:t>Python Code Sample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6612" y="3582955"/>
            <a:ext cx="5157787" cy="26067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Consolas" panose="020B0609020204030204" pitchFamily="49" charset="0"/>
              </a:rPr>
              <a:t>type(34)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2623555"/>
            <a:ext cx="5183188" cy="823912"/>
          </a:xfrm>
        </p:spPr>
        <p:txBody>
          <a:bodyPr>
            <a:normAutofit/>
          </a:bodyPr>
          <a:lstStyle/>
          <a:p>
            <a:r>
              <a:rPr lang="en-US" sz="3600" dirty="0"/>
              <a:t>Value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72200" y="3582955"/>
            <a:ext cx="5183188" cy="2606708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4000" dirty="0">
                <a:latin typeface="Consolas" panose="020B0609020204030204" pitchFamily="49" charset="0"/>
              </a:rPr>
              <a:t>34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>
                <a:latin typeface="Consolas" panose="020B0609020204030204" pitchFamily="49" charset="0"/>
              </a:rPr>
              <a:t>"34"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 err="1">
                <a:latin typeface="Consolas" panose="020B0609020204030204" pitchFamily="49" charset="0"/>
              </a:rPr>
              <a:t>int</a:t>
            </a:r>
            <a:endParaRPr lang="en-US" sz="4000" dirty="0">
              <a:latin typeface="Consolas" panose="020B0609020204030204" pitchFamily="49" charset="0"/>
            </a:endParaRPr>
          </a:p>
          <a:p>
            <a:pPr marL="742950" indent="-742950">
              <a:buFont typeface="+mj-lt"/>
              <a:buAutoNum type="alphaUcPeriod"/>
            </a:pPr>
            <a:r>
              <a:rPr lang="en-US" sz="4000" dirty="0">
                <a:latin typeface="Consolas" panose="020B0609020204030204" pitchFamily="49" charset="0"/>
              </a:rPr>
              <a:t>"34.0"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127" y="100342"/>
            <a:ext cx="1548142" cy="154814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39800" y="1955471"/>
            <a:ext cx="104155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Match the Python code sample to its value.</a:t>
            </a:r>
          </a:p>
        </p:txBody>
      </p:sp>
      <p:sp>
        <p:nvSpPr>
          <p:cNvPr id="9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 sz="1400">
                <a:solidFill>
                  <a:srgbClr val="FFFFFF"/>
                </a:solidFill>
                <a:latin typeface="Segoe UI" panose="020B0502040204020203" pitchFamily="34" charset="0"/>
              </a:rPr>
              <a:t>4</a:t>
            </a:r>
          </a:p>
        </p:txBody>
      </p:sp>
      <p:sp>
        <p:nvSpPr>
          <p:cNvPr id="10" name="counter_overlay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15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11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r>
              <a:rPr lang="en-US" sz="900">
                <a:solidFill>
                  <a:srgbClr val="FF0000"/>
                </a:solidFill>
                <a:latin typeface="Segoe UI" panose="020B0502040204020203" pitchFamily="34" charset="0"/>
              </a:rPr>
              <a:t>vote at ist256.participoll.com</a:t>
            </a:r>
          </a:p>
        </p:txBody>
      </p:sp>
      <p:sp>
        <p:nvSpPr>
          <p:cNvPr id="12" name="answerA"/>
          <p:cNvSpPr txBox="1"/>
          <p:nvPr/>
        </p:nvSpPr>
        <p:spPr>
          <a:xfrm>
            <a:off x="9334500" y="6096000"/>
            <a:ext cx="482600" cy="381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3" name="letterA"/>
          <p:cNvSpPr txBox="1"/>
          <p:nvPr/>
        </p:nvSpPr>
        <p:spPr>
          <a:xfrm>
            <a:off x="9334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</a:p>
        </p:txBody>
      </p:sp>
      <p:sp>
        <p:nvSpPr>
          <p:cNvPr id="14" name="answerB"/>
          <p:cNvSpPr txBox="1"/>
          <p:nvPr/>
        </p:nvSpPr>
        <p:spPr>
          <a:xfrm>
            <a:off x="9842500" y="6096000"/>
            <a:ext cx="482600" cy="381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5" name="letterB"/>
          <p:cNvSpPr txBox="1"/>
          <p:nvPr/>
        </p:nvSpPr>
        <p:spPr>
          <a:xfrm>
            <a:off x="9842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</a:p>
        </p:txBody>
      </p:sp>
      <p:sp>
        <p:nvSpPr>
          <p:cNvPr id="16" name="answerC"/>
          <p:cNvSpPr txBox="1"/>
          <p:nvPr/>
        </p:nvSpPr>
        <p:spPr>
          <a:xfrm>
            <a:off x="10350500" y="6096000"/>
            <a:ext cx="482600" cy="38100"/>
          </a:xfrm>
          <a:prstGeom prst="rect">
            <a:avLst/>
          </a:prstGeom>
          <a:solidFill>
            <a:srgbClr val="8D0196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7" name="letterC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8D0196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C</a:t>
            </a:r>
          </a:p>
        </p:txBody>
      </p:sp>
      <p:sp>
        <p:nvSpPr>
          <p:cNvPr id="18" name="answerD"/>
          <p:cNvSpPr txBox="1"/>
          <p:nvPr/>
        </p:nvSpPr>
        <p:spPr>
          <a:xfrm>
            <a:off x="10858500" y="6096000"/>
            <a:ext cx="482600" cy="38100"/>
          </a:xfrm>
          <a:prstGeom prst="rect">
            <a:avLst/>
          </a:prstGeom>
          <a:solidFill>
            <a:srgbClr val="FD5C04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9" name="letterD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FD5C04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78761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557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00B050"/>
                </a:solidFill>
              </a:rPr>
              <a:t>Python String Formatting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9349221"/>
              </p:ext>
            </p:extLst>
          </p:nvPr>
        </p:nvGraphicFramePr>
        <p:xfrm>
          <a:off x="850557" y="1681163"/>
          <a:ext cx="9964579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5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9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9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int</a:t>
                      </a:r>
                      <a:endParaRPr lang="en-US" sz="32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print("%d"</a:t>
                      </a:r>
                      <a:r>
                        <a:rPr lang="en-US" sz="3200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% </a:t>
                      </a:r>
                      <a:r>
                        <a:rPr lang="en-US" sz="32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print("$%.2f"</a:t>
                      </a:r>
                      <a:r>
                        <a:rPr lang="en-US" sz="3200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% </a:t>
                      </a:r>
                      <a:r>
                        <a:rPr lang="en-US" sz="32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$4.50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str</a:t>
                      </a:r>
                      <a:endParaRPr lang="en-US" sz="32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print("[%s]"</a:t>
                      </a:r>
                      <a:r>
                        <a:rPr lang="en-US" sz="3200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% "</a:t>
                      </a:r>
                      <a:r>
                        <a:rPr lang="en-US" sz="32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mike")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[mike]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6424" y="4320073"/>
            <a:ext cx="10152844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You can put an integer between the % and code for spacing: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00"/>
                </a:solidFill>
                <a:latin typeface="Consolas" panose="020B0609020204030204" pitchFamily="49" charset="0"/>
              </a:rPr>
              <a:t>%5d </a:t>
            </a:r>
            <a:r>
              <a:rPr lang="en-US" sz="3200" dirty="0">
                <a:sym typeface="Wingdings" panose="05000000000000000000" pitchFamily="2" charset="2"/>
              </a:rPr>
              <a:t> Use 5 spaces for the </a:t>
            </a:r>
            <a:r>
              <a:rPr lang="en-US" sz="3200" dirty="0" err="1">
                <a:sym typeface="Wingdings" panose="05000000000000000000" pitchFamily="2" charset="2"/>
              </a:rPr>
              <a:t>int</a:t>
            </a:r>
            <a:r>
              <a:rPr lang="en-US" sz="3200" dirty="0">
                <a:sym typeface="Wingdings" panose="05000000000000000000" pitchFamily="2" charset="2"/>
              </a:rPr>
              <a:t>, align </a:t>
            </a:r>
            <a:r>
              <a:rPr lang="en-US" sz="3200" b="1" dirty="0">
                <a:sym typeface="Wingdings" panose="05000000000000000000" pitchFamily="2" charset="2"/>
              </a:rPr>
              <a:t>right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0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%-5d </a:t>
            </a:r>
            <a:r>
              <a:rPr lang="en-US" sz="3200" dirty="0">
                <a:sym typeface="Wingdings" panose="05000000000000000000" pitchFamily="2" charset="2"/>
              </a:rPr>
              <a:t> Use 5 spaces for the </a:t>
            </a:r>
            <a:r>
              <a:rPr lang="en-US" sz="3200" dirty="0" err="1">
                <a:sym typeface="Wingdings" panose="05000000000000000000" pitchFamily="2" charset="2"/>
              </a:rPr>
              <a:t>int</a:t>
            </a:r>
            <a:r>
              <a:rPr lang="en-US" sz="3200" dirty="0">
                <a:sym typeface="Wingdings" panose="05000000000000000000" pitchFamily="2" charset="2"/>
              </a:rPr>
              <a:t>, align </a:t>
            </a:r>
            <a:r>
              <a:rPr lang="en-US" sz="3200" b="1" dirty="0">
                <a:sym typeface="Wingdings" panose="05000000000000000000" pitchFamily="2" charset="2"/>
              </a:rPr>
              <a:t>left</a:t>
            </a:r>
            <a:endParaRPr lang="en-US" sz="3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644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rgbClr val="7030A0"/>
                </a:solidFill>
              </a:rPr>
              <a:t>Watch Me Code 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Python String Formatting</a:t>
            </a:r>
          </a:p>
          <a:p>
            <a:pPr>
              <a:buFontTx/>
              <a:buChar char="-"/>
            </a:pPr>
            <a:r>
              <a:rPr lang="en-US" sz="3200" dirty="0"/>
              <a:t>Format codes</a:t>
            </a:r>
          </a:p>
          <a:p>
            <a:pPr>
              <a:buFontTx/>
              <a:buChar char="-"/>
            </a:pPr>
            <a:r>
              <a:rPr lang="en-US" sz="3200" dirty="0"/>
              <a:t>Spacing</a:t>
            </a:r>
          </a:p>
          <a:p>
            <a:pPr>
              <a:buFontTx/>
              <a:buChar char="-"/>
            </a:pPr>
            <a:r>
              <a:rPr lang="en-US" sz="3200" dirty="0"/>
              <a:t>Alignment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602" y="30236"/>
            <a:ext cx="1618268" cy="161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60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FF00"/>
                </a:solidFill>
              </a:rPr>
              <a:t>Check Yourself: </a:t>
            </a:r>
            <a:r>
              <a:rPr lang="en-US" sz="5400" dirty="0">
                <a:solidFill>
                  <a:srgbClr val="FFFF00"/>
                </a:solidFill>
              </a:rPr>
              <a:t>Formatting</a:t>
            </a: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801" y="2623555"/>
            <a:ext cx="5157787" cy="823912"/>
          </a:xfrm>
        </p:spPr>
        <p:txBody>
          <a:bodyPr>
            <a:normAutofit/>
          </a:bodyPr>
          <a:lstStyle/>
          <a:p>
            <a:r>
              <a:rPr lang="en-US" sz="3600" dirty="0"/>
              <a:t>Python Print Statement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6612" y="3582955"/>
            <a:ext cx="6208000" cy="2606708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4000" dirty="0">
                <a:latin typeface="Consolas" panose="020B0609020204030204" pitchFamily="49" charset="0"/>
              </a:rPr>
              <a:t>print("$%s" % 34)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>
                <a:latin typeface="Consolas" panose="020B0609020204030204" pitchFamily="49" charset="0"/>
              </a:rPr>
              <a:t>print("%.1f" % 34)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>
                <a:latin typeface="Consolas" panose="020B0609020204030204" pitchFamily="49" charset="0"/>
              </a:rPr>
              <a:t>print("%d" % 34 )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7203232" y="2623555"/>
            <a:ext cx="4152155" cy="823912"/>
          </a:xfrm>
        </p:spPr>
        <p:txBody>
          <a:bodyPr>
            <a:normAutofit/>
          </a:bodyPr>
          <a:lstStyle/>
          <a:p>
            <a:r>
              <a:rPr lang="en-US" sz="3600" dirty="0"/>
              <a:t>Output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7203232" y="3582955"/>
            <a:ext cx="4152156" cy="2606708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Consolas" panose="020B0609020204030204" pitchFamily="49" charset="0"/>
              </a:rPr>
              <a:t>34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Consolas" panose="020B0609020204030204" pitchFamily="49" charset="0"/>
              </a:rPr>
              <a:t>34.0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Consolas" panose="020B0609020204030204" pitchFamily="49" charset="0"/>
              </a:rPr>
              <a:t>$34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127" y="100342"/>
            <a:ext cx="1548142" cy="154814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39800" y="1955471"/>
            <a:ext cx="104155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Match each print() statement to its output</a:t>
            </a:r>
          </a:p>
        </p:txBody>
      </p:sp>
    </p:spTree>
    <p:extLst>
      <p:ext uri="{BB962C8B-B14F-4D97-AF65-F5344CB8AC3E}">
        <p14:creationId xmlns:p14="http://schemas.microsoft.com/office/powerpoint/2010/main" val="2519367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FF00"/>
                </a:solidFill>
              </a:rPr>
              <a:t>Check Yourself: </a:t>
            </a:r>
            <a:r>
              <a:rPr lang="en-US" sz="5400" dirty="0">
                <a:solidFill>
                  <a:srgbClr val="FFFF00"/>
                </a:solidFill>
              </a:rPr>
              <a:t>Formatting 1</a:t>
            </a: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4330" y="3008627"/>
            <a:ext cx="5157787" cy="823912"/>
          </a:xfrm>
        </p:spPr>
        <p:txBody>
          <a:bodyPr>
            <a:normAutofit/>
          </a:bodyPr>
          <a:lstStyle/>
          <a:p>
            <a:r>
              <a:rPr lang="en-US" sz="3600" dirty="0"/>
              <a:t>Python Print Statement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71141" y="3968027"/>
            <a:ext cx="6208000" cy="26067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Consolas" panose="020B0609020204030204" pitchFamily="49" charset="0"/>
              </a:rPr>
              <a:t>print("$%s" % 34)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937761" y="3008627"/>
            <a:ext cx="4152155" cy="823912"/>
          </a:xfrm>
        </p:spPr>
        <p:txBody>
          <a:bodyPr>
            <a:normAutofit/>
          </a:bodyPr>
          <a:lstStyle/>
          <a:p>
            <a:r>
              <a:rPr lang="en-US" sz="3600" dirty="0"/>
              <a:t>Output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937761" y="3968027"/>
            <a:ext cx="4152156" cy="2606708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4000" dirty="0">
                <a:latin typeface="Consolas" panose="020B0609020204030204" pitchFamily="49" charset="0"/>
              </a:rPr>
              <a:t>34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>
                <a:latin typeface="Consolas" panose="020B0609020204030204" pitchFamily="49" charset="0"/>
              </a:rPr>
              <a:t>34.0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>
                <a:latin typeface="Consolas" panose="020B0609020204030204" pitchFamily="49" charset="0"/>
              </a:rPr>
              <a:t>$34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>
                <a:latin typeface="Consolas" panose="020B0609020204030204" pitchFamily="49" charset="0"/>
              </a:rPr>
              <a:t>$34.0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127" y="100342"/>
            <a:ext cx="1548142" cy="154814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39800" y="1955471"/>
            <a:ext cx="104155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Match each </a:t>
            </a:r>
            <a:r>
              <a:rPr lang="en-US" sz="36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print() </a:t>
            </a:r>
            <a:r>
              <a:rPr lang="en-US" sz="3600" dirty="0">
                <a:solidFill>
                  <a:srgbClr val="00B050"/>
                </a:solidFill>
              </a:rPr>
              <a:t>statement with formatting to its output</a:t>
            </a:r>
          </a:p>
        </p:txBody>
      </p:sp>
      <p:sp>
        <p:nvSpPr>
          <p:cNvPr id="9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 sz="1400">
                <a:solidFill>
                  <a:srgbClr val="FFFFFF"/>
                </a:solidFill>
                <a:latin typeface="Segoe UI" panose="020B0502040204020203" pitchFamily="34" charset="0"/>
              </a:rPr>
              <a:t>1</a:t>
            </a:r>
          </a:p>
        </p:txBody>
      </p:sp>
      <p:sp>
        <p:nvSpPr>
          <p:cNvPr id="10" name="counter_overlay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15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11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r>
              <a:rPr lang="en-US" sz="900">
                <a:solidFill>
                  <a:srgbClr val="FF0000"/>
                </a:solidFill>
                <a:latin typeface="Segoe UI" panose="020B0502040204020203" pitchFamily="34" charset="0"/>
              </a:rPr>
              <a:t>vote at ist256.participoll.com</a:t>
            </a:r>
          </a:p>
        </p:txBody>
      </p:sp>
      <p:sp>
        <p:nvSpPr>
          <p:cNvPr id="12" name="answerA"/>
          <p:cNvSpPr txBox="1"/>
          <p:nvPr/>
        </p:nvSpPr>
        <p:spPr>
          <a:xfrm>
            <a:off x="9334500" y="6134100"/>
            <a:ext cx="482600" cy="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3" name="letterA"/>
          <p:cNvSpPr txBox="1"/>
          <p:nvPr/>
        </p:nvSpPr>
        <p:spPr>
          <a:xfrm>
            <a:off x="9334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</a:p>
        </p:txBody>
      </p:sp>
      <p:sp>
        <p:nvSpPr>
          <p:cNvPr id="14" name="answerB"/>
          <p:cNvSpPr txBox="1"/>
          <p:nvPr/>
        </p:nvSpPr>
        <p:spPr>
          <a:xfrm>
            <a:off x="9842500" y="3594100"/>
            <a:ext cx="482600" cy="25400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r>
              <a:rPr lang="en-US" sz="900">
                <a:solidFill>
                  <a:srgbClr val="FFFFFF"/>
                </a:solidFill>
                <a:latin typeface="Segoe UI" panose="020B0502040204020203" pitchFamily="34" charset="0"/>
              </a:rPr>
              <a:t>100%</a:t>
            </a:r>
          </a:p>
          <a:p>
            <a:r>
              <a:rPr lang="en-US" sz="900">
                <a:solidFill>
                  <a:srgbClr val="FFFFFF"/>
                </a:solidFill>
                <a:latin typeface="Segoe UI" panose="020B0502040204020203" pitchFamily="34" charset="0"/>
              </a:rPr>
              <a:t> (1)</a:t>
            </a:r>
          </a:p>
        </p:txBody>
      </p:sp>
      <p:sp>
        <p:nvSpPr>
          <p:cNvPr id="15" name="letterB"/>
          <p:cNvSpPr txBox="1"/>
          <p:nvPr/>
        </p:nvSpPr>
        <p:spPr>
          <a:xfrm>
            <a:off x="9842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</a:p>
        </p:txBody>
      </p:sp>
      <p:sp>
        <p:nvSpPr>
          <p:cNvPr id="16" name="answerC"/>
          <p:cNvSpPr txBox="1"/>
          <p:nvPr/>
        </p:nvSpPr>
        <p:spPr>
          <a:xfrm>
            <a:off x="10350500" y="6134100"/>
            <a:ext cx="482600" cy="0"/>
          </a:xfrm>
          <a:prstGeom prst="rect">
            <a:avLst/>
          </a:prstGeom>
          <a:solidFill>
            <a:srgbClr val="8D0196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7" name="letterC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8D0196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C</a:t>
            </a:r>
          </a:p>
        </p:txBody>
      </p:sp>
      <p:sp>
        <p:nvSpPr>
          <p:cNvPr id="18" name="answerD"/>
          <p:cNvSpPr txBox="1"/>
          <p:nvPr/>
        </p:nvSpPr>
        <p:spPr>
          <a:xfrm>
            <a:off x="10858500" y="6134100"/>
            <a:ext cx="482600" cy="0"/>
          </a:xfrm>
          <a:prstGeom prst="rect">
            <a:avLst/>
          </a:prstGeom>
          <a:solidFill>
            <a:srgbClr val="FD5C04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9" name="letterD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FD5C04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88011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FF00"/>
                </a:solidFill>
              </a:rPr>
              <a:t>Check Yourself: </a:t>
            </a:r>
            <a:r>
              <a:rPr lang="en-US" sz="5400" dirty="0">
                <a:solidFill>
                  <a:srgbClr val="FFFF00"/>
                </a:solidFill>
              </a:rPr>
              <a:t>Formatting 2</a:t>
            </a: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4330" y="3008627"/>
            <a:ext cx="5157787" cy="823912"/>
          </a:xfrm>
        </p:spPr>
        <p:txBody>
          <a:bodyPr>
            <a:normAutofit/>
          </a:bodyPr>
          <a:lstStyle/>
          <a:p>
            <a:r>
              <a:rPr lang="en-US" sz="3600" dirty="0"/>
              <a:t>Python Print Statement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71141" y="3968027"/>
            <a:ext cx="6208000" cy="2606708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4000" dirty="0">
                <a:latin typeface="Consolas" panose="020B0609020204030204" pitchFamily="49" charset="0"/>
              </a:rPr>
              <a:t>print("%.1f" % 34)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937761" y="3008627"/>
            <a:ext cx="4152155" cy="823912"/>
          </a:xfrm>
        </p:spPr>
        <p:txBody>
          <a:bodyPr>
            <a:normAutofit/>
          </a:bodyPr>
          <a:lstStyle/>
          <a:p>
            <a:r>
              <a:rPr lang="en-US" sz="3600" dirty="0"/>
              <a:t>Output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937761" y="3968027"/>
            <a:ext cx="4152156" cy="2606708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4000" dirty="0">
                <a:latin typeface="Consolas" panose="020B0609020204030204" pitchFamily="49" charset="0"/>
              </a:rPr>
              <a:t>34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>
                <a:latin typeface="Consolas" panose="020B0609020204030204" pitchFamily="49" charset="0"/>
              </a:rPr>
              <a:t>34.0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>
                <a:latin typeface="Consolas" panose="020B0609020204030204" pitchFamily="49" charset="0"/>
              </a:rPr>
              <a:t>$34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>
                <a:latin typeface="Consolas" panose="020B0609020204030204" pitchFamily="49" charset="0"/>
              </a:rPr>
              <a:t>$34.0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127" y="100342"/>
            <a:ext cx="1548142" cy="154814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39800" y="1955471"/>
            <a:ext cx="104155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Match each </a:t>
            </a:r>
            <a:r>
              <a:rPr lang="en-US" sz="36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print() </a:t>
            </a:r>
            <a:r>
              <a:rPr lang="en-US" sz="3600" dirty="0">
                <a:solidFill>
                  <a:srgbClr val="00B050"/>
                </a:solidFill>
              </a:rPr>
              <a:t>statement with formatting to its output</a:t>
            </a:r>
          </a:p>
        </p:txBody>
      </p:sp>
      <p:sp>
        <p:nvSpPr>
          <p:cNvPr id="9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 sz="1400">
                <a:solidFill>
                  <a:srgbClr val="FFFFFF"/>
                </a:solidFill>
                <a:latin typeface="Segoe UI" panose="020B0502040204020203" pitchFamily="34" charset="0"/>
              </a:rPr>
              <a:t>85</a:t>
            </a:r>
          </a:p>
        </p:txBody>
      </p:sp>
      <p:sp>
        <p:nvSpPr>
          <p:cNvPr id="10" name="counter_overlay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15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11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r>
              <a:rPr lang="en-US" sz="900">
                <a:solidFill>
                  <a:srgbClr val="FF0000"/>
                </a:solidFill>
                <a:latin typeface="Segoe UI" panose="020B0502040204020203" pitchFamily="34" charset="0"/>
              </a:rPr>
              <a:t>vote at ist256.participoll.com</a:t>
            </a:r>
          </a:p>
        </p:txBody>
      </p:sp>
      <p:sp>
        <p:nvSpPr>
          <p:cNvPr id="12" name="answerA"/>
          <p:cNvSpPr txBox="1"/>
          <p:nvPr/>
        </p:nvSpPr>
        <p:spPr>
          <a:xfrm>
            <a:off x="9334500" y="6108700"/>
            <a:ext cx="482600" cy="254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r>
              <a:rPr lang="en-US" sz="900">
                <a:solidFill>
                  <a:srgbClr val="FFFFFF"/>
                </a:solidFill>
                <a:latin typeface="Segoe UI" panose="020B0502040204020203" pitchFamily="34" charset="0"/>
              </a:rPr>
              <a:t>1% (1)</a:t>
            </a:r>
          </a:p>
        </p:txBody>
      </p:sp>
      <p:sp>
        <p:nvSpPr>
          <p:cNvPr id="13" name="letterA"/>
          <p:cNvSpPr txBox="1"/>
          <p:nvPr/>
        </p:nvSpPr>
        <p:spPr>
          <a:xfrm>
            <a:off x="9334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</a:p>
        </p:txBody>
      </p:sp>
      <p:sp>
        <p:nvSpPr>
          <p:cNvPr id="14" name="answerB"/>
          <p:cNvSpPr txBox="1"/>
          <p:nvPr/>
        </p:nvSpPr>
        <p:spPr>
          <a:xfrm>
            <a:off x="9842500" y="3721100"/>
            <a:ext cx="482600" cy="24130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r>
              <a:rPr lang="en-US" sz="900">
                <a:solidFill>
                  <a:srgbClr val="FFFFFF"/>
                </a:solidFill>
                <a:latin typeface="Segoe UI" panose="020B0502040204020203" pitchFamily="34" charset="0"/>
              </a:rPr>
              <a:t>95%</a:t>
            </a:r>
          </a:p>
          <a:p>
            <a:r>
              <a:rPr lang="en-US" sz="900">
                <a:solidFill>
                  <a:srgbClr val="FFFFFF"/>
                </a:solidFill>
                <a:latin typeface="Segoe UI" panose="020B0502040204020203" pitchFamily="34" charset="0"/>
              </a:rPr>
              <a:t> (81)</a:t>
            </a:r>
          </a:p>
        </p:txBody>
      </p:sp>
      <p:sp>
        <p:nvSpPr>
          <p:cNvPr id="15" name="letterB"/>
          <p:cNvSpPr txBox="1"/>
          <p:nvPr/>
        </p:nvSpPr>
        <p:spPr>
          <a:xfrm>
            <a:off x="9842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</a:p>
        </p:txBody>
      </p:sp>
      <p:sp>
        <p:nvSpPr>
          <p:cNvPr id="16" name="answerC"/>
          <p:cNvSpPr txBox="1"/>
          <p:nvPr/>
        </p:nvSpPr>
        <p:spPr>
          <a:xfrm>
            <a:off x="10350500" y="6083300"/>
            <a:ext cx="482600" cy="50800"/>
          </a:xfrm>
          <a:prstGeom prst="rect">
            <a:avLst/>
          </a:prstGeom>
          <a:solidFill>
            <a:srgbClr val="8D0196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r>
              <a:rPr lang="en-US" sz="900">
                <a:solidFill>
                  <a:srgbClr val="FFFFFF"/>
                </a:solidFill>
                <a:latin typeface="Segoe UI" panose="020B0502040204020203" pitchFamily="34" charset="0"/>
              </a:rPr>
              <a:t>2% (2)</a:t>
            </a:r>
          </a:p>
        </p:txBody>
      </p:sp>
      <p:sp>
        <p:nvSpPr>
          <p:cNvPr id="17" name="letterC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8D0196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C</a:t>
            </a:r>
          </a:p>
        </p:txBody>
      </p:sp>
      <p:sp>
        <p:nvSpPr>
          <p:cNvPr id="18" name="answerD"/>
          <p:cNvSpPr txBox="1"/>
          <p:nvPr/>
        </p:nvSpPr>
        <p:spPr>
          <a:xfrm>
            <a:off x="10858500" y="6108700"/>
            <a:ext cx="482600" cy="25400"/>
          </a:xfrm>
          <a:prstGeom prst="rect">
            <a:avLst/>
          </a:prstGeom>
          <a:solidFill>
            <a:srgbClr val="FD5C04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r>
              <a:rPr lang="en-US" sz="900">
                <a:solidFill>
                  <a:srgbClr val="FFFFFF"/>
                </a:solidFill>
                <a:latin typeface="Segoe UI" panose="020B0502040204020203" pitchFamily="34" charset="0"/>
              </a:rPr>
              <a:t>1% (1)</a:t>
            </a:r>
          </a:p>
        </p:txBody>
      </p:sp>
      <p:sp>
        <p:nvSpPr>
          <p:cNvPr id="19" name="letterD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FD5C04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02404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accent1"/>
                </a:solidFill>
              </a:rPr>
              <a:t>Programmatic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Programmatic Expressions contain </a:t>
            </a:r>
            <a:r>
              <a:rPr lang="en-US" sz="3600" i="1" dirty="0">
                <a:solidFill>
                  <a:schemeClr val="accent4"/>
                </a:solidFill>
              </a:rPr>
              <a:t>operators</a:t>
            </a:r>
            <a:r>
              <a:rPr lang="en-US" sz="3600" i="1" dirty="0"/>
              <a:t> </a:t>
            </a:r>
            <a:r>
              <a:rPr lang="en-US" sz="3600" dirty="0"/>
              <a:t>and </a:t>
            </a:r>
            <a:r>
              <a:rPr lang="en-US" sz="3600" i="1" dirty="0">
                <a:solidFill>
                  <a:schemeClr val="accent4"/>
                </a:solidFill>
              </a:rPr>
              <a:t>operands</a:t>
            </a:r>
            <a:r>
              <a:rPr lang="en-US" sz="3600" dirty="0"/>
              <a:t>. They evaluate to a value, preserving type: </a:t>
            </a:r>
          </a:p>
          <a:p>
            <a:r>
              <a:rPr lang="en-US" sz="3600" dirty="0"/>
              <a:t>Examples:			Value of X</a:t>
            </a:r>
          </a:p>
          <a:p>
            <a:pPr lvl="1"/>
            <a:r>
              <a:rPr lang="en-US" sz="3200" dirty="0">
                <a:latin typeface="Consolas" panose="020B0609020204030204" pitchFamily="49" charset="0"/>
              </a:rPr>
              <a:t>X = 2 + 2    </a:t>
            </a:r>
            <a:r>
              <a:rPr lang="en-US" sz="3200" dirty="0"/>
              <a:t>		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4</a:t>
            </a:r>
          </a:p>
          <a:p>
            <a:pPr lvl="1"/>
            <a:r>
              <a:rPr lang="en-US" sz="3200" dirty="0">
                <a:latin typeface="Consolas" panose="020B0609020204030204" pitchFamily="49" charset="0"/>
              </a:rPr>
              <a:t>X = 2.0 + 2  	</a:t>
            </a:r>
            <a:r>
              <a:rPr lang="en-US" sz="3200" dirty="0"/>
              <a:t>	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4.0</a:t>
            </a:r>
          </a:p>
          <a:p>
            <a:pPr lvl="1"/>
            <a:r>
              <a:rPr lang="en-US" sz="3200" dirty="0">
                <a:latin typeface="Consolas" panose="020B0609020204030204" pitchFamily="49" charset="0"/>
              </a:rPr>
              <a:t>X = "</a:t>
            </a:r>
            <a:r>
              <a:rPr lang="en-US" sz="3200" dirty="0" err="1">
                <a:latin typeface="Consolas" panose="020B0609020204030204" pitchFamily="49" charset="0"/>
              </a:rPr>
              <a:t>sh</a:t>
            </a:r>
            <a:r>
              <a:rPr lang="en-US" sz="3200" dirty="0">
                <a:latin typeface="Consolas" panose="020B0609020204030204" pitchFamily="49" charset="0"/>
              </a:rPr>
              <a:t>" + '</a:t>
            </a:r>
            <a:r>
              <a:rPr lang="en-US" sz="3200" dirty="0" err="1">
                <a:latin typeface="Consolas" panose="020B0609020204030204" pitchFamily="49" charset="0"/>
              </a:rPr>
              <a:t>ip</a:t>
            </a:r>
            <a:r>
              <a:rPr lang="en-US" sz="3200" dirty="0">
                <a:latin typeface="Consolas" panose="020B0609020204030204" pitchFamily="49" charset="0"/>
              </a:rPr>
              <a:t>' </a:t>
            </a:r>
            <a:r>
              <a:rPr lang="en-US" sz="3200" dirty="0"/>
              <a:t>	</a:t>
            </a:r>
            <a:r>
              <a:rPr lang="en-US" sz="3200" dirty="0">
                <a:solidFill>
                  <a:srgbClr val="FF0000"/>
                </a:solidFill>
              </a:rPr>
              <a:t>“ship”</a:t>
            </a:r>
          </a:p>
          <a:p>
            <a:pPr lvl="1"/>
            <a:r>
              <a:rPr lang="en-US" sz="3200" dirty="0">
                <a:latin typeface="Consolas" panose="020B0609020204030204" pitchFamily="49" charset="0"/>
              </a:rPr>
              <a:t>X = 'hi' + 2 	</a:t>
            </a:r>
            <a:r>
              <a:rPr lang="en-US" sz="3200" dirty="0"/>
              <a:t>	</a:t>
            </a:r>
            <a:r>
              <a:rPr lang="en-US" sz="3200" dirty="0" err="1">
                <a:solidFill>
                  <a:srgbClr val="FF0000"/>
                </a:solidFill>
              </a:rPr>
              <a:t>TypeError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51927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00B050"/>
                </a:solidFill>
              </a:rPr>
              <a:t>Arithmetic Operators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5248339"/>
              </p:ext>
            </p:extLst>
          </p:nvPr>
        </p:nvGraphicFramePr>
        <p:xfrm>
          <a:off x="838200" y="1785938"/>
          <a:ext cx="10779706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9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What it does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nsolas" panose="020B0609020204030204" pitchFamily="49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Adds two</a:t>
                      </a:r>
                      <a:r>
                        <a:rPr lang="en-US" sz="2400" baseline="0" dirty="0"/>
                        <a:t> numbers or concatenates two strings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 panose="020B0609020204030204" pitchFamily="49" charset="0"/>
                        </a:rPr>
                        <a:t>3 + 4 </a:t>
                      </a:r>
                      <a:r>
                        <a:rPr lang="en-US" sz="2400" dirty="0">
                          <a:latin typeface="Consolas" panose="020B0609020204030204" pitchFamily="49" charset="0"/>
                          <a:sym typeface="Wingdings" panose="05000000000000000000" pitchFamily="2" charset="2"/>
                        </a:rPr>
                        <a:t> 7</a:t>
                      </a:r>
                      <a:endParaRPr lang="en-US" sz="2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nsolas" panose="020B0609020204030204" pitchFamily="49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Subtracts</a:t>
                      </a:r>
                      <a:r>
                        <a:rPr lang="en-US" sz="2400" baseline="0" dirty="0"/>
                        <a:t> two numbers.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 panose="020B0609020204030204" pitchFamily="49" charset="0"/>
                        </a:rPr>
                        <a:t>4</a:t>
                      </a:r>
                      <a:r>
                        <a:rPr lang="en-US" sz="2400" baseline="0" dirty="0">
                          <a:latin typeface="Consolas" panose="020B0609020204030204" pitchFamily="49" charset="0"/>
                        </a:rPr>
                        <a:t> – 3 </a:t>
                      </a:r>
                      <a:r>
                        <a:rPr lang="en-US" sz="2400" baseline="0" dirty="0">
                          <a:latin typeface="Consolas" panose="020B0609020204030204" pitchFamily="49" charset="0"/>
                          <a:sym typeface="Wingdings" panose="05000000000000000000" pitchFamily="2" charset="2"/>
                        </a:rPr>
                        <a:t> 1</a:t>
                      </a:r>
                      <a:endParaRPr lang="en-US" sz="2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nsolas" panose="020B0609020204030204" pitchFamily="49" charset="0"/>
                        </a:rPr>
                        <a:t>*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Multiplies two</a:t>
                      </a:r>
                      <a:r>
                        <a:rPr lang="en-US" sz="2400" baseline="0" dirty="0"/>
                        <a:t> numbers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 panose="020B0609020204030204" pitchFamily="49" charset="0"/>
                        </a:rPr>
                        <a:t>4 * 3 </a:t>
                      </a:r>
                      <a:r>
                        <a:rPr lang="en-US" sz="2400" dirty="0">
                          <a:latin typeface="Consolas" panose="020B0609020204030204" pitchFamily="49" charset="0"/>
                          <a:sym typeface="Wingdings" panose="05000000000000000000" pitchFamily="2" charset="2"/>
                        </a:rPr>
                        <a:t> 12</a:t>
                      </a:r>
                      <a:endParaRPr lang="en-US" sz="2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nsolas" panose="020B0609020204030204" pitchFamily="49" charset="0"/>
                        </a:rPr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Divides</a:t>
                      </a:r>
                      <a:r>
                        <a:rPr lang="en-US" sz="2400" baseline="0" dirty="0"/>
                        <a:t> two numbers. Result is float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 panose="020B0609020204030204" pitchFamily="49" charset="0"/>
                        </a:rPr>
                        <a:t>4 / 3 </a:t>
                      </a:r>
                      <a:r>
                        <a:rPr lang="en-US" sz="2400" dirty="0">
                          <a:latin typeface="Consolas" panose="020B0609020204030204" pitchFamily="49" charset="0"/>
                          <a:sym typeface="Wingdings" panose="05000000000000000000" pitchFamily="2" charset="2"/>
                        </a:rPr>
                        <a:t> 1.3333</a:t>
                      </a:r>
                      <a:endParaRPr lang="en-US" sz="2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nsolas" panose="020B0609020204030204" pitchFamily="49" charset="0"/>
                        </a:rPr>
                        <a:t>//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Divides two numbers. Given</a:t>
                      </a:r>
                      <a:r>
                        <a:rPr lang="en-US" sz="2400" baseline="0" dirty="0"/>
                        <a:t> quotient as int.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 panose="020B0609020204030204" pitchFamily="49" charset="0"/>
                        </a:rPr>
                        <a:t>13</a:t>
                      </a:r>
                      <a:r>
                        <a:rPr lang="en-US" sz="2400" baseline="0" dirty="0">
                          <a:latin typeface="Consolas" panose="020B0609020204030204" pitchFamily="49" charset="0"/>
                        </a:rPr>
                        <a:t> // 3 </a:t>
                      </a:r>
                      <a:r>
                        <a:rPr lang="en-US" sz="2400" baseline="0" dirty="0">
                          <a:latin typeface="Consolas" panose="020B0609020204030204" pitchFamily="49" charset="0"/>
                          <a:sym typeface="Wingdings" panose="05000000000000000000" pitchFamily="2" charset="2"/>
                        </a:rPr>
                        <a:t> 4</a:t>
                      </a:r>
                      <a:endParaRPr lang="en-US" sz="2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nsolas" panose="020B0609020204030204" pitchFamily="49" charset="0"/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Divides two numbers. Gives</a:t>
                      </a:r>
                      <a:r>
                        <a:rPr lang="en-US" sz="2400" baseline="0" dirty="0"/>
                        <a:t> remainder as int.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 panose="020B0609020204030204" pitchFamily="49" charset="0"/>
                        </a:rPr>
                        <a:t>13 % 3 </a:t>
                      </a:r>
                      <a:r>
                        <a:rPr lang="en-US" sz="2400" dirty="0">
                          <a:latin typeface="Consolas" panose="020B0609020204030204" pitchFamily="49" charset="0"/>
                          <a:sym typeface="Wingdings" panose="05000000000000000000" pitchFamily="2" charset="2"/>
                        </a:rPr>
                        <a:t> 1</a:t>
                      </a:r>
                      <a:endParaRPr lang="en-US" sz="2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nsolas" panose="020B0609020204030204" pitchFamily="49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Force an order</a:t>
                      </a:r>
                      <a:r>
                        <a:rPr lang="en-US" sz="2400" baseline="0" dirty="0"/>
                        <a:t> of operations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 panose="020B0609020204030204" pitchFamily="49" charset="0"/>
                        </a:rPr>
                        <a:t>2 * (1</a:t>
                      </a:r>
                      <a:r>
                        <a:rPr lang="en-US" sz="2400" baseline="0" dirty="0">
                          <a:latin typeface="Consolas" panose="020B0609020204030204" pitchFamily="49" charset="0"/>
                        </a:rPr>
                        <a:t> + 4) </a:t>
                      </a:r>
                      <a:r>
                        <a:rPr lang="en-US" sz="2400" baseline="0" dirty="0">
                          <a:latin typeface="Consolas" panose="020B0609020204030204" pitchFamily="49" charset="0"/>
                          <a:sym typeface="Wingdings" panose="05000000000000000000" pitchFamily="2" charset="2"/>
                        </a:rPr>
                        <a:t> 10</a:t>
                      </a:r>
                      <a:endParaRPr lang="en-US" sz="2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0581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accent4"/>
                </a:solidFill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588985" cy="4351338"/>
          </a:xfrm>
        </p:spPr>
        <p:txBody>
          <a:bodyPr>
            <a:normAutofit fontScale="92500"/>
          </a:bodyPr>
          <a:lstStyle/>
          <a:p>
            <a:r>
              <a:rPr lang="en-US" sz="3600" dirty="0"/>
              <a:t>What is a variable? What is its purpose?</a:t>
            </a:r>
          </a:p>
          <a:p>
            <a:r>
              <a:rPr lang="en-US" sz="3600" dirty="0"/>
              <a:t>Different data types for variables.</a:t>
            </a:r>
          </a:p>
          <a:p>
            <a:r>
              <a:rPr lang="en-US" sz="3600" dirty="0"/>
              <a:t>Type checks and conversions.</a:t>
            </a:r>
          </a:p>
          <a:p>
            <a:r>
              <a:rPr lang="en-US" sz="3600" dirty="0"/>
              <a:t>Print types with formatting</a:t>
            </a:r>
          </a:p>
          <a:p>
            <a:r>
              <a:rPr lang="en-US" sz="3600" dirty="0"/>
              <a:t>Arithmetic expressions, arithmetic operators, and operands.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7548664" y="1825625"/>
            <a:ext cx="3805135" cy="4351338"/>
          </a:xfrm>
        </p:spPr>
        <p:txBody>
          <a:bodyPr>
            <a:normAutofit fontScale="92500"/>
          </a:bodyPr>
          <a:lstStyle/>
          <a:p>
            <a:r>
              <a:rPr lang="en-US" sz="3000" dirty="0"/>
              <a:t>You’ve Read:</a:t>
            </a:r>
          </a:p>
          <a:p>
            <a:pPr lvl="1"/>
            <a:r>
              <a:rPr lang="en-US" sz="2600" dirty="0" err="1"/>
              <a:t>Zybook</a:t>
            </a:r>
            <a:r>
              <a:rPr lang="en-US" sz="2600" dirty="0"/>
              <a:t> Ch2</a:t>
            </a:r>
          </a:p>
          <a:p>
            <a:pPr lvl="1"/>
            <a:r>
              <a:rPr lang="en-US" sz="2600" dirty="0"/>
              <a:t>P4E Ch2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548665" y="3962367"/>
            <a:ext cx="4388796" cy="2214596"/>
            <a:chOff x="6965005" y="1825625"/>
            <a:chExt cx="4388796" cy="2214596"/>
          </a:xfrm>
        </p:grpSpPr>
        <p:sp>
          <p:nvSpPr>
            <p:cNvPr id="7" name="Rounded Rectangle 6"/>
            <p:cNvSpPr/>
            <p:nvPr/>
          </p:nvSpPr>
          <p:spPr>
            <a:xfrm>
              <a:off x="6965005" y="1825625"/>
              <a:ext cx="4388796" cy="2214596"/>
            </a:xfrm>
            <a:prstGeom prst="roundRect">
              <a:avLst/>
            </a:prstGeom>
            <a:solidFill>
              <a:srgbClr val="753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153070" y="3317413"/>
              <a:ext cx="4014281" cy="461665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/>
                <a:t>https://gitter.im/IST256/Fudge</a:t>
              </a: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88495" y="2377046"/>
              <a:ext cx="2743433" cy="914478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7081736" y="1988194"/>
              <a:ext cx="40661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Questions? Ask in Our Course Chat!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1861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rgbClr val="00B0F0"/>
                </a:solidFill>
              </a:rPr>
              <a:t>End-To-End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The Pay-Rate Calculator:</a:t>
            </a:r>
          </a:p>
          <a:p>
            <a:r>
              <a:rPr lang="en-US" sz="3200" dirty="0"/>
              <a:t>Write a program to prompt for </a:t>
            </a:r>
            <a:r>
              <a:rPr lang="en-US" sz="3200" b="1" dirty="0"/>
              <a:t>hourly rate</a:t>
            </a:r>
            <a:r>
              <a:rPr lang="en-US" sz="3200" dirty="0"/>
              <a:t>, and </a:t>
            </a:r>
            <a:r>
              <a:rPr lang="en-US" sz="3200" b="1" dirty="0"/>
              <a:t>hours worked </a:t>
            </a:r>
            <a:r>
              <a:rPr lang="en-US" sz="3200" dirty="0"/>
              <a:t>for the week as inputs</a:t>
            </a:r>
          </a:p>
          <a:p>
            <a:r>
              <a:rPr lang="en-US" sz="3200" dirty="0"/>
              <a:t>Then calculates the </a:t>
            </a:r>
            <a:r>
              <a:rPr lang="en-US" sz="3200" b="1" dirty="0"/>
              <a:t>total pay </a:t>
            </a:r>
            <a:r>
              <a:rPr lang="en-US" sz="3200" dirty="0"/>
              <a:t>as output. </a:t>
            </a:r>
          </a:p>
          <a:p>
            <a:r>
              <a:rPr lang="en-US" sz="3200" dirty="0"/>
              <a:t>Then prompts for </a:t>
            </a:r>
            <a:r>
              <a:rPr lang="en-US" sz="3200" b="1" dirty="0"/>
              <a:t>tax rate </a:t>
            </a:r>
            <a:r>
              <a:rPr lang="en-US" sz="3200" dirty="0"/>
              <a:t>as input, and outputs </a:t>
            </a:r>
            <a:r>
              <a:rPr lang="en-US" sz="3200" b="1" dirty="0"/>
              <a:t>net pay</a:t>
            </a:r>
            <a:r>
              <a:rPr lang="en-US" sz="3200" dirty="0"/>
              <a:t>.</a:t>
            </a:r>
            <a:endParaRPr lang="en-US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974" y="98196"/>
            <a:ext cx="1507651" cy="150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9608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C00000"/>
                </a:solidFill>
              </a:rPr>
              <a:t>Conclusion Activity </a:t>
            </a:r>
            <a:endParaRPr lang="en-US" sz="6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400" dirty="0">
                <a:solidFill>
                  <a:schemeClr val="accent2"/>
                </a:solidFill>
              </a:rPr>
              <a:t>"1 Question Challenge"</a:t>
            </a:r>
          </a:p>
          <a:p>
            <a:pPr marL="0" indent="0">
              <a:buNone/>
            </a:pPr>
            <a:r>
              <a:rPr lang="en-US" sz="4800" dirty="0"/>
              <a:t>What is the value of:</a:t>
            </a:r>
          </a:p>
          <a:p>
            <a:pPr marL="0" indent="0">
              <a:buNone/>
            </a:pPr>
            <a:r>
              <a:rPr lang="en-US" sz="5400" dirty="0">
                <a:solidFill>
                  <a:srgbClr val="FFFF00"/>
                </a:solidFill>
                <a:latin typeface="Consolas" panose="020B0609020204030204" pitchFamily="49" charset="0"/>
              </a:rPr>
              <a:t>	type(</a:t>
            </a:r>
            <a:r>
              <a:rPr lang="en-US" sz="5400" dirty="0" err="1">
                <a:solidFill>
                  <a:srgbClr val="FFFF00"/>
                </a:solidFill>
                <a:latin typeface="Consolas" panose="020B0609020204030204" pitchFamily="49" charset="0"/>
              </a:rPr>
              <a:t>int</a:t>
            </a:r>
            <a:r>
              <a:rPr lang="en-US" sz="5400" dirty="0">
                <a:solidFill>
                  <a:srgbClr val="FFFF00"/>
                </a:solidFill>
                <a:latin typeface="Consolas" panose="020B0609020204030204" pitchFamily="49" charset="0"/>
              </a:rPr>
              <a:t>("1"+"4")/2)</a:t>
            </a:r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r>
              <a:rPr lang="en-US" sz="4000" dirty="0"/>
              <a:t>Place your response on gitter.im !!!   I’ll post the correct answer a few minutes after class!</a:t>
            </a:r>
          </a:p>
          <a:p>
            <a:pPr marL="0" indent="0">
              <a:buNone/>
            </a:pPr>
            <a:endParaRPr lang="en-US" sz="5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3912" y="172770"/>
            <a:ext cx="1708087" cy="1708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501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>
                <a:solidFill>
                  <a:srgbClr val="FFFF00"/>
                </a:solidFill>
              </a:rPr>
              <a:t>Before We start:</a:t>
            </a:r>
            <a:br>
              <a:rPr lang="en-US" sz="5400" dirty="0">
                <a:solidFill>
                  <a:srgbClr val="FFFF00"/>
                </a:solidFill>
              </a:rPr>
            </a:br>
            <a:r>
              <a:rPr lang="en-US" sz="5400" dirty="0">
                <a:solidFill>
                  <a:srgbClr val="FFFF00"/>
                </a:solidFill>
              </a:rPr>
              <a:t>Where Is The Code!?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838200" y="1690687"/>
            <a:ext cx="6379144" cy="3579403"/>
          </a:xfrm>
        </p:spPr>
        <p:txBody>
          <a:bodyPr>
            <a:normAutofit/>
          </a:bodyPr>
          <a:lstStyle/>
          <a:p>
            <a:r>
              <a:rPr lang="en-US" sz="3600" dirty="0"/>
              <a:t>Today I Will Write Code In Class.</a:t>
            </a:r>
          </a:p>
          <a:p>
            <a:r>
              <a:rPr lang="en-US" sz="3600" dirty="0"/>
              <a:t>Please DO NOT Try To Type Along With Me! </a:t>
            </a:r>
          </a:p>
          <a:p>
            <a:r>
              <a:rPr lang="en-US" sz="3600" dirty="0"/>
              <a:t>Watch Me Code. You’ll Learn More That Way. Trust Us.</a:t>
            </a:r>
          </a:p>
          <a:p>
            <a:r>
              <a:rPr lang="en-US" sz="3600" dirty="0"/>
              <a:t>You Have The Code Already.</a:t>
            </a:r>
          </a:p>
        </p:txBody>
      </p:sp>
      <p:pic>
        <p:nvPicPr>
          <p:cNvPr id="1026" name="Picture 2" descr="Image result for cat on keyboard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993" y="547432"/>
            <a:ext cx="4387615" cy="445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02132" y="5368413"/>
            <a:ext cx="118644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YOURS: </a:t>
            </a:r>
            <a:r>
              <a:rPr lang="en-US" sz="2200" b="1" dirty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Content\lessons\03\</a:t>
            </a:r>
          </a:p>
          <a:p>
            <a:r>
              <a:rPr lang="en-US" sz="3600" b="1" dirty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MINE: </a:t>
            </a:r>
            <a:r>
              <a:rPr lang="en-US" sz="2200" b="1" dirty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https://github.com/IST256-classroom/fall2018-learn-python-mafudge</a:t>
            </a:r>
          </a:p>
        </p:txBody>
      </p:sp>
    </p:spTree>
    <p:extLst>
      <p:ext uri="{BB962C8B-B14F-4D97-AF65-F5344CB8AC3E}">
        <p14:creationId xmlns:p14="http://schemas.microsoft.com/office/powerpoint/2010/main" val="2842710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accent6"/>
                </a:solidFill>
              </a:rPr>
              <a:t>Connect Activity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6878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300" dirty="0"/>
              <a:t>These statements are out of sequence, which letter represents the 3</a:t>
            </a:r>
            <a:r>
              <a:rPr lang="en-US" sz="4300" baseline="30000" dirty="0"/>
              <a:t>rd</a:t>
            </a:r>
            <a:r>
              <a:rPr lang="en-US" sz="4300" dirty="0"/>
              <a:t> step in this program?:</a:t>
            </a:r>
          </a:p>
          <a:p>
            <a:pPr marL="742950" indent="-742950">
              <a:buFont typeface="Arial" panose="020B0604020202020204" pitchFamily="34" charset="0"/>
              <a:buAutoNum type="alphaUcPeriod"/>
            </a:pPr>
            <a:r>
              <a:rPr lang="en-US" sz="3600" dirty="0">
                <a:solidFill>
                  <a:srgbClr val="92D050"/>
                </a:solidFill>
                <a:latin typeface="Consolas" panose="020B0609020204030204" pitchFamily="49" charset="0"/>
              </a:rPr>
              <a:t>print("Hello", name)</a:t>
            </a:r>
          </a:p>
          <a:p>
            <a:pPr marL="742950" indent="-742950">
              <a:buAutoNum type="alphaUcPeriod"/>
            </a:pPr>
            <a:r>
              <a:rPr lang="en-US" sz="3600" dirty="0" err="1">
                <a:solidFill>
                  <a:srgbClr val="92D050"/>
                </a:solidFill>
                <a:latin typeface="Consolas" panose="020B0609020204030204" pitchFamily="49" charset="0"/>
              </a:rPr>
              <a:t>fn</a:t>
            </a:r>
            <a:r>
              <a:rPr lang="en-US" sz="3600" dirty="0">
                <a:solidFill>
                  <a:srgbClr val="92D050"/>
                </a:solidFill>
                <a:latin typeface="Consolas" panose="020B0609020204030204" pitchFamily="49" charset="0"/>
              </a:rPr>
              <a:t>=input("Enter First Name:")</a:t>
            </a:r>
          </a:p>
          <a:p>
            <a:pPr marL="742950" indent="-742950">
              <a:buAutoNum type="alphaUcPeriod"/>
            </a:pPr>
            <a:r>
              <a:rPr lang="en-US" sz="3600" dirty="0">
                <a:solidFill>
                  <a:srgbClr val="92D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name = </a:t>
            </a:r>
            <a:r>
              <a:rPr lang="en-US" sz="3600" dirty="0" err="1">
                <a:solidFill>
                  <a:srgbClr val="92D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fn</a:t>
            </a:r>
            <a:r>
              <a:rPr lang="en-US" sz="3600" dirty="0">
                <a:solidFill>
                  <a:srgbClr val="92D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 + " " + ln</a:t>
            </a:r>
            <a:endParaRPr lang="en-US" sz="3600" dirty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pPr marL="742950" indent="-742950">
              <a:buFont typeface="Arial" panose="020B0604020202020204" pitchFamily="34" charset="0"/>
              <a:buAutoNum type="alphaUcPeriod"/>
            </a:pPr>
            <a:r>
              <a:rPr lang="en-US" sz="3600" dirty="0">
                <a:solidFill>
                  <a:srgbClr val="92D050"/>
                </a:solidFill>
                <a:latin typeface="Consolas" panose="020B0609020204030204" pitchFamily="49" charset="0"/>
              </a:rPr>
              <a:t>ln=input("Enter Last Name:</a:t>
            </a:r>
            <a:r>
              <a:rPr lang="en-US" sz="3600" dirty="0">
                <a:solidFill>
                  <a:srgbClr val="92D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")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535" y="-76328"/>
            <a:ext cx="1767016" cy="1767016"/>
          </a:xfrm>
          <a:prstGeom prst="rect">
            <a:avLst/>
          </a:prstGeom>
        </p:spPr>
      </p:pic>
      <p:sp>
        <p:nvSpPr>
          <p:cNvPr id="4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 sz="1400">
                <a:solidFill>
                  <a:srgbClr val="FFFFFF"/>
                </a:solidFill>
                <a:latin typeface="Segoe UI" panose="020B0502040204020203" pitchFamily="34" charset="0"/>
              </a:rPr>
              <a:t>102</a:t>
            </a:r>
          </a:p>
        </p:txBody>
      </p:sp>
      <p:sp>
        <p:nvSpPr>
          <p:cNvPr id="6" name="counter_overlay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15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7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r>
              <a:rPr lang="en-US" sz="900">
                <a:solidFill>
                  <a:srgbClr val="FF0000"/>
                </a:solidFill>
                <a:latin typeface="Segoe UI" panose="020B0502040204020203" pitchFamily="34" charset="0"/>
              </a:rPr>
              <a:t>vote at ist256.participoll.com</a:t>
            </a:r>
          </a:p>
        </p:txBody>
      </p:sp>
      <p:sp>
        <p:nvSpPr>
          <p:cNvPr id="8" name="answerA"/>
          <p:cNvSpPr txBox="1"/>
          <p:nvPr/>
        </p:nvSpPr>
        <p:spPr>
          <a:xfrm>
            <a:off x="9334500" y="5702300"/>
            <a:ext cx="482600" cy="4318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r>
              <a:rPr lang="en-US" sz="900">
                <a:solidFill>
                  <a:srgbClr val="FFFFFF"/>
                </a:solidFill>
                <a:latin typeface="Segoe UI" panose="020B0502040204020203" pitchFamily="34" charset="0"/>
              </a:rPr>
              <a:t>17%</a:t>
            </a:r>
          </a:p>
          <a:p>
            <a:r>
              <a:rPr lang="en-US" sz="900">
                <a:solidFill>
                  <a:srgbClr val="FFFFFF"/>
                </a:solidFill>
                <a:latin typeface="Segoe UI" panose="020B0502040204020203" pitchFamily="34" charset="0"/>
              </a:rPr>
              <a:t> (17)</a:t>
            </a:r>
          </a:p>
        </p:txBody>
      </p:sp>
      <p:sp>
        <p:nvSpPr>
          <p:cNvPr id="9" name="letterA"/>
          <p:cNvSpPr txBox="1"/>
          <p:nvPr/>
        </p:nvSpPr>
        <p:spPr>
          <a:xfrm>
            <a:off x="9334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</a:p>
        </p:txBody>
      </p:sp>
      <p:sp>
        <p:nvSpPr>
          <p:cNvPr id="10" name="answerB"/>
          <p:cNvSpPr txBox="1"/>
          <p:nvPr/>
        </p:nvSpPr>
        <p:spPr>
          <a:xfrm>
            <a:off x="9842500" y="6057900"/>
            <a:ext cx="482600" cy="762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r>
              <a:rPr lang="en-US" sz="900">
                <a:solidFill>
                  <a:srgbClr val="FFFFFF"/>
                </a:solidFill>
                <a:latin typeface="Segoe UI" panose="020B0502040204020203" pitchFamily="34" charset="0"/>
              </a:rPr>
              <a:t>3% (3)</a:t>
            </a:r>
          </a:p>
        </p:txBody>
      </p:sp>
      <p:sp>
        <p:nvSpPr>
          <p:cNvPr id="11" name="letterB"/>
          <p:cNvSpPr txBox="1"/>
          <p:nvPr/>
        </p:nvSpPr>
        <p:spPr>
          <a:xfrm>
            <a:off x="9842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</a:p>
        </p:txBody>
      </p:sp>
      <p:sp>
        <p:nvSpPr>
          <p:cNvPr id="12" name="answerC"/>
          <p:cNvSpPr txBox="1"/>
          <p:nvPr/>
        </p:nvSpPr>
        <p:spPr>
          <a:xfrm>
            <a:off x="10350500" y="4279900"/>
            <a:ext cx="482600" cy="1854200"/>
          </a:xfrm>
          <a:prstGeom prst="rect">
            <a:avLst/>
          </a:prstGeom>
          <a:solidFill>
            <a:srgbClr val="8D0196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r>
              <a:rPr lang="en-US" sz="900">
                <a:solidFill>
                  <a:srgbClr val="FFFFFF"/>
                </a:solidFill>
                <a:latin typeface="Segoe UI" panose="020B0502040204020203" pitchFamily="34" charset="0"/>
              </a:rPr>
              <a:t>73%</a:t>
            </a:r>
          </a:p>
          <a:p>
            <a:r>
              <a:rPr lang="en-US" sz="900">
                <a:solidFill>
                  <a:srgbClr val="FFFFFF"/>
                </a:solidFill>
                <a:latin typeface="Segoe UI" panose="020B0502040204020203" pitchFamily="34" charset="0"/>
              </a:rPr>
              <a:t> (74)</a:t>
            </a:r>
          </a:p>
        </p:txBody>
      </p:sp>
      <p:sp>
        <p:nvSpPr>
          <p:cNvPr id="13" name="letterC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8D0196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C</a:t>
            </a:r>
          </a:p>
        </p:txBody>
      </p:sp>
      <p:sp>
        <p:nvSpPr>
          <p:cNvPr id="14" name="answerD"/>
          <p:cNvSpPr txBox="1"/>
          <p:nvPr/>
        </p:nvSpPr>
        <p:spPr>
          <a:xfrm>
            <a:off x="10858500" y="5930900"/>
            <a:ext cx="482600" cy="203200"/>
          </a:xfrm>
          <a:prstGeom prst="rect">
            <a:avLst/>
          </a:prstGeom>
          <a:solidFill>
            <a:srgbClr val="FD5C04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r>
              <a:rPr lang="en-US" sz="900">
                <a:solidFill>
                  <a:srgbClr val="FFFFFF"/>
                </a:solidFill>
                <a:latin typeface="Segoe UI" panose="020B0502040204020203" pitchFamily="34" charset="0"/>
              </a:rPr>
              <a:t>8% (8)</a:t>
            </a:r>
          </a:p>
        </p:txBody>
      </p:sp>
      <p:sp>
        <p:nvSpPr>
          <p:cNvPr id="15" name="letterD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FD5C04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77482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536192"/>
            <a:ext cx="10515600" cy="5010912"/>
          </a:xfrm>
        </p:spPr>
        <p:txBody>
          <a:bodyPr>
            <a:normAutofit lnSpcReduction="10000"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Variables</a:t>
            </a:r>
            <a:r>
              <a:rPr lang="en-US" sz="3600" b="1" dirty="0"/>
              <a:t> </a:t>
            </a:r>
            <a:r>
              <a:rPr lang="en-US" sz="3600" dirty="0"/>
              <a:t>are named areas of computer memory for storing data. </a:t>
            </a:r>
          </a:p>
          <a:p>
            <a:r>
              <a:rPr lang="en-US" sz="3600" dirty="0"/>
              <a:t>The </a:t>
            </a:r>
            <a:r>
              <a:rPr lang="en-US" sz="3600" b="1" dirty="0">
                <a:solidFill>
                  <a:srgbClr val="FFFF00"/>
                </a:solidFill>
              </a:rPr>
              <a:t>name</a:t>
            </a:r>
            <a:r>
              <a:rPr lang="en-US" sz="3600" b="1" dirty="0"/>
              <a:t> </a:t>
            </a:r>
            <a:r>
              <a:rPr lang="en-US" sz="3600" dirty="0"/>
              <a:t>can be anything but should make symbolic sense to the programmer.</a:t>
            </a:r>
          </a:p>
          <a:p>
            <a:r>
              <a:rPr lang="en-US" sz="3600" dirty="0"/>
              <a:t>We </a:t>
            </a:r>
            <a:r>
              <a:rPr lang="en-US" sz="3600" b="1" dirty="0">
                <a:solidFill>
                  <a:srgbClr val="FFFF00"/>
                </a:solidFill>
              </a:rPr>
              <a:t>write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/>
              <a:t>to the variable’s memory location with the </a:t>
            </a:r>
            <a:r>
              <a:rPr lang="en-US" sz="3600" b="1" dirty="0">
                <a:solidFill>
                  <a:srgbClr val="FFFF00"/>
                </a:solidFill>
              </a:rPr>
              <a:t>assignment statement </a:t>
            </a:r>
            <a:r>
              <a:rPr lang="en-US" sz="3600" dirty="0"/>
              <a:t>(=)</a:t>
            </a:r>
          </a:p>
          <a:p>
            <a:r>
              <a:rPr lang="en-US" sz="3600" dirty="0"/>
              <a:t>We </a:t>
            </a:r>
            <a:r>
              <a:rPr lang="en-US" sz="3600" b="1" dirty="0">
                <a:solidFill>
                  <a:srgbClr val="FFFF00"/>
                </a:solidFill>
              </a:rPr>
              <a:t>read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/>
              <a:t>from the variable by calling its name. </a:t>
            </a:r>
          </a:p>
          <a:p>
            <a:r>
              <a:rPr lang="en-US" sz="3600" dirty="0"/>
              <a:t>Variable names must begin with a letter or _ and must only contain letters, numbers or _.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schemeClr val="accent1"/>
                </a:solidFill>
              </a:rPr>
              <a:t>Variables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219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accent1"/>
                </a:solidFill>
              </a:rPr>
              <a:t>Variables, Types and Assignment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Python Code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br>
              <a:rPr lang="en-US" sz="4400" dirty="0">
                <a:solidFill>
                  <a:srgbClr val="FFFF00"/>
                </a:solidFill>
                <a:latin typeface="Consolas" panose="020B0609020204030204" pitchFamily="49" charset="0"/>
              </a:rPr>
            </a:br>
            <a:r>
              <a:rPr lang="en-US" sz="4400" dirty="0">
                <a:solidFill>
                  <a:srgbClr val="FFFF00"/>
                </a:solidFill>
                <a:latin typeface="Consolas" panose="020B0609020204030204" pitchFamily="49" charset="0"/>
              </a:rPr>
              <a:t>Name</a:t>
            </a:r>
            <a:r>
              <a:rPr lang="en-US" sz="4400" dirty="0">
                <a:solidFill>
                  <a:srgbClr val="00B050"/>
                </a:solidFill>
                <a:latin typeface="Consolas" panose="020B0609020204030204" pitchFamily="49" charset="0"/>
              </a:rPr>
              <a:t> = "mike"</a:t>
            </a:r>
            <a:br>
              <a:rPr lang="en-US" sz="4400" dirty="0">
                <a:solidFill>
                  <a:srgbClr val="00B050"/>
                </a:solidFill>
                <a:latin typeface="Consolas" panose="020B0609020204030204" pitchFamily="49" charset="0"/>
              </a:rPr>
            </a:br>
            <a:br>
              <a:rPr lang="en-US" sz="4400" dirty="0">
                <a:solidFill>
                  <a:srgbClr val="00B050"/>
                </a:solidFill>
                <a:latin typeface="Consolas" panose="020B0609020204030204" pitchFamily="49" charset="0"/>
              </a:rPr>
            </a:br>
            <a:endParaRPr lang="en-US" sz="4400" dirty="0">
              <a:solidFill>
                <a:srgbClr val="00B05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4400" dirty="0">
                <a:solidFill>
                  <a:srgbClr val="FFFF00"/>
                </a:solidFill>
                <a:latin typeface="Consolas" panose="020B0609020204030204" pitchFamily="49" charset="0"/>
              </a:rPr>
              <a:t>Age</a:t>
            </a:r>
            <a:r>
              <a:rPr lang="en-US" sz="4400" dirty="0">
                <a:solidFill>
                  <a:srgbClr val="00B050"/>
                </a:solidFill>
                <a:latin typeface="Consolas" panose="020B0609020204030204" pitchFamily="49" charset="0"/>
              </a:rPr>
              <a:t> = 45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What’s Happening</a:t>
            </a:r>
          </a:p>
        </p:txBody>
      </p:sp>
      <p:pic>
        <p:nvPicPr>
          <p:cNvPr id="1026" name="Picture 2" descr="moving-box-supply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4548" y="2993295"/>
            <a:ext cx="2890840" cy="1989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moving-box-supp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7347" y="4959303"/>
            <a:ext cx="2890840" cy="1959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 rot="21218898">
            <a:off x="9536879" y="3881457"/>
            <a:ext cx="1321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Name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21218898">
            <a:off x="9685826" y="5851800"/>
            <a:ext cx="1162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Age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28375" y="5459652"/>
            <a:ext cx="691215" cy="646331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00B050"/>
                </a:solidFill>
                <a:latin typeface="Consolas" panose="020B0609020204030204" pitchFamily="49" charset="0"/>
              </a:rPr>
              <a:t>45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5913398" y="3484516"/>
            <a:ext cx="1704313" cy="646331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00B050"/>
                </a:solidFill>
                <a:latin typeface="Consolas" panose="020B0609020204030204" pitchFamily="49" charset="0"/>
              </a:rPr>
              <a:t>"mike"</a:t>
            </a:r>
            <a:endParaRPr lang="en-US" sz="3600" dirty="0"/>
          </a:p>
        </p:txBody>
      </p:sp>
      <p:sp>
        <p:nvSpPr>
          <p:cNvPr id="18" name="Curved Down Arrow 17"/>
          <p:cNvSpPr/>
          <p:nvPr/>
        </p:nvSpPr>
        <p:spPr>
          <a:xfrm>
            <a:off x="6673982" y="2714286"/>
            <a:ext cx="3256384" cy="74644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Curved Down Arrow 20"/>
          <p:cNvSpPr/>
          <p:nvPr/>
        </p:nvSpPr>
        <p:spPr>
          <a:xfrm>
            <a:off x="6606383" y="4702466"/>
            <a:ext cx="3256384" cy="74644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922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92D050"/>
                </a:solidFill>
              </a:rPr>
              <a:t>Variables are of a Specific Type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2975056"/>
              </p:ext>
            </p:extLst>
          </p:nvPr>
        </p:nvGraphicFramePr>
        <p:xfrm>
          <a:off x="838200" y="1681163"/>
          <a:ext cx="10515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2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1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Purpose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Example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err="1">
                          <a:latin typeface="Consolas" panose="020B0609020204030204" pitchFamily="49" charset="0"/>
                        </a:rPr>
                        <a:t>int</a:t>
                      </a:r>
                      <a:endParaRPr lang="en-US" sz="36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Numeric</a:t>
                      </a:r>
                      <a:r>
                        <a:rPr lang="en-US" sz="3600" baseline="0" dirty="0"/>
                        <a:t> type integers only</a:t>
                      </a:r>
                      <a:endParaRPr lang="en-US" sz="3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kern="1200" dirty="0">
                          <a:solidFill>
                            <a:schemeClr val="dk1"/>
                          </a:solidFill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Consolas" panose="020B0609020204030204" pitchFamily="49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Numeric type</a:t>
                      </a:r>
                      <a:r>
                        <a:rPr lang="en-US" sz="3600" baseline="0" dirty="0"/>
                        <a:t> floating point numbers</a:t>
                      </a:r>
                      <a:endParaRPr lang="en-US" sz="3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kern="1200" dirty="0">
                          <a:solidFill>
                            <a:schemeClr val="dk1"/>
                          </a:solidFill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3.14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Consolas" panose="020B0609020204030204" pitchFamily="49" charset="0"/>
                        </a:rPr>
                        <a:t>bool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True or False</a:t>
                      </a:r>
                      <a:r>
                        <a:rPr lang="en-US" sz="3600" baseline="0" dirty="0"/>
                        <a:t> values</a:t>
                      </a:r>
                      <a:endParaRPr lang="en-US" sz="3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kern="1200" dirty="0">
                          <a:solidFill>
                            <a:schemeClr val="dk1"/>
                          </a:solidFill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True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err="1">
                          <a:latin typeface="Consolas" panose="020B0609020204030204" pitchFamily="49" charset="0"/>
                        </a:rPr>
                        <a:t>str</a:t>
                      </a:r>
                      <a:endParaRPr lang="en-US" sz="36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Characters and text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kern="1200" dirty="0">
                          <a:solidFill>
                            <a:schemeClr val="dk1"/>
                          </a:solidFill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'Mike'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623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92D050"/>
                </a:solidFill>
              </a:rPr>
              <a:t>Type Detection and Conversion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716264"/>
              </p:ext>
            </p:extLst>
          </p:nvPr>
        </p:nvGraphicFramePr>
        <p:xfrm>
          <a:off x="597160" y="1681163"/>
          <a:ext cx="11075436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5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46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93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What it does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Example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Consolas" panose="020B0609020204030204" pitchFamily="49" charset="0"/>
                        </a:rPr>
                        <a:t>type(</a:t>
                      </a:r>
                      <a:r>
                        <a:rPr lang="en-US" sz="3600" b="1" i="1" dirty="0">
                          <a:latin typeface="Consolas" panose="020B0609020204030204" pitchFamily="49" charset="0"/>
                        </a:rPr>
                        <a:t>n</a:t>
                      </a:r>
                      <a:r>
                        <a:rPr lang="en-US" sz="3600" dirty="0">
                          <a:latin typeface="Consolas" panose="020B0609020204030204" pitchFamily="49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Get the type of</a:t>
                      </a:r>
                      <a:r>
                        <a:rPr lang="en-US" sz="3600" baseline="0" dirty="0"/>
                        <a:t> </a:t>
                      </a:r>
                      <a:r>
                        <a:rPr lang="en-US" sz="3600" b="1" i="1" baseline="0" dirty="0"/>
                        <a:t>n</a:t>
                      </a:r>
                      <a:endParaRPr lang="en-US" sz="3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>
                          <a:latin typeface="Consolas" panose="020B0609020204030204" pitchFamily="49" charset="0"/>
                        </a:rPr>
                        <a:t>type(13) </a:t>
                      </a:r>
                      <a:r>
                        <a:rPr lang="en-US" sz="3200" b="0" dirty="0">
                          <a:latin typeface="Consolas" panose="020B0609020204030204" pitchFamily="49" charset="0"/>
                          <a:sym typeface="Wingdings" panose="05000000000000000000" pitchFamily="2" charset="2"/>
                        </a:rPr>
                        <a:t> </a:t>
                      </a:r>
                      <a:r>
                        <a:rPr lang="en-US" sz="3200" b="0" dirty="0" err="1">
                          <a:latin typeface="Consolas" panose="020B0609020204030204" pitchFamily="49" charset="0"/>
                          <a:sym typeface="Wingdings" panose="05000000000000000000" pitchFamily="2" charset="2"/>
                        </a:rPr>
                        <a:t>int</a:t>
                      </a:r>
                      <a:endParaRPr lang="en-US" sz="3200" b="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err="1">
                          <a:latin typeface="Consolas" panose="020B0609020204030204" pitchFamily="49" charset="0"/>
                        </a:rPr>
                        <a:t>int</a:t>
                      </a:r>
                      <a:r>
                        <a:rPr lang="en-US" sz="3600" dirty="0"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3600" b="1" i="1" dirty="0">
                          <a:latin typeface="Consolas" panose="020B0609020204030204" pitchFamily="49" charset="0"/>
                        </a:rPr>
                        <a:t>n</a:t>
                      </a:r>
                      <a:r>
                        <a:rPr lang="en-US" sz="3600" dirty="0">
                          <a:latin typeface="Consolas" panose="020B0609020204030204" pitchFamily="49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Convert</a:t>
                      </a:r>
                      <a:r>
                        <a:rPr lang="en-US" sz="3600" baseline="0" dirty="0"/>
                        <a:t> </a:t>
                      </a:r>
                      <a:r>
                        <a:rPr lang="en-US" sz="3600" b="1" i="1" baseline="0" dirty="0"/>
                        <a:t>n</a:t>
                      </a:r>
                      <a:r>
                        <a:rPr lang="en-US" sz="3600" baseline="0" dirty="0"/>
                        <a:t> to type </a:t>
                      </a:r>
                      <a:r>
                        <a:rPr lang="en-US" sz="3600" b="1" baseline="0" dirty="0" err="1"/>
                        <a:t>int</a:t>
                      </a:r>
                      <a:endParaRPr lang="en-US" sz="36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latin typeface="Consolas" panose="020B0609020204030204" pitchFamily="49" charset="0"/>
                        </a:rPr>
                        <a:t>int</a:t>
                      </a:r>
                      <a:r>
                        <a:rPr lang="en-US" sz="3200" b="0" dirty="0">
                          <a:latin typeface="Consolas" panose="020B0609020204030204" pitchFamily="49" charset="0"/>
                        </a:rPr>
                        <a:t>("45")</a:t>
                      </a:r>
                      <a:r>
                        <a:rPr lang="en-US" sz="3200" b="0" baseline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3200" b="0" baseline="0" dirty="0">
                          <a:latin typeface="Consolas" panose="020B0609020204030204" pitchFamily="49" charset="0"/>
                          <a:sym typeface="Wingdings" panose="05000000000000000000" pitchFamily="2" charset="2"/>
                        </a:rPr>
                        <a:t> 45</a:t>
                      </a:r>
                      <a:endParaRPr lang="en-US" sz="3200" b="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Consolas" panose="020B0609020204030204" pitchFamily="49" charset="0"/>
                        </a:rPr>
                        <a:t>float(</a:t>
                      </a:r>
                      <a:r>
                        <a:rPr lang="en-US" sz="3600" b="1" i="1" dirty="0">
                          <a:latin typeface="Consolas" panose="020B0609020204030204" pitchFamily="49" charset="0"/>
                        </a:rPr>
                        <a:t>n</a:t>
                      </a:r>
                      <a:r>
                        <a:rPr lang="en-US" sz="3600" dirty="0">
                          <a:latin typeface="Consolas" panose="020B0609020204030204" pitchFamily="49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Convert </a:t>
                      </a:r>
                      <a:r>
                        <a:rPr lang="en-US" sz="3600" b="1" i="1" dirty="0"/>
                        <a:t>n</a:t>
                      </a:r>
                      <a:r>
                        <a:rPr lang="en-US" sz="3600" dirty="0"/>
                        <a:t> to type </a:t>
                      </a:r>
                      <a:r>
                        <a:rPr lang="en-US" sz="3600" b="1" dirty="0"/>
                        <a:t>float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>
                          <a:latin typeface="Consolas" panose="020B0609020204030204" pitchFamily="49" charset="0"/>
                        </a:rPr>
                        <a:t>float(45)</a:t>
                      </a:r>
                      <a:r>
                        <a:rPr lang="en-US" sz="3200" b="0" baseline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3200" b="0" baseline="0" dirty="0">
                          <a:latin typeface="Consolas" panose="020B0609020204030204" pitchFamily="49" charset="0"/>
                          <a:sym typeface="Wingdings" panose="05000000000000000000" pitchFamily="2" charset="2"/>
                        </a:rPr>
                        <a:t> 45.0</a:t>
                      </a:r>
                      <a:endParaRPr lang="en-US" sz="3200" b="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err="1">
                          <a:latin typeface="Consolas" panose="020B0609020204030204" pitchFamily="49" charset="0"/>
                        </a:rPr>
                        <a:t>str</a:t>
                      </a:r>
                      <a:r>
                        <a:rPr lang="en-US" sz="3600" dirty="0"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3600" b="1" i="1" dirty="0">
                          <a:latin typeface="Consolas" panose="020B0609020204030204" pitchFamily="49" charset="0"/>
                        </a:rPr>
                        <a:t>n</a:t>
                      </a:r>
                      <a:r>
                        <a:rPr lang="en-US" sz="3600" dirty="0">
                          <a:latin typeface="Consolas" panose="020B0609020204030204" pitchFamily="49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Convert </a:t>
                      </a:r>
                      <a:r>
                        <a:rPr lang="en-US" sz="3600" b="1" i="1" dirty="0"/>
                        <a:t>n</a:t>
                      </a:r>
                      <a:r>
                        <a:rPr lang="en-US" sz="3600" dirty="0"/>
                        <a:t> to type </a:t>
                      </a:r>
                      <a:r>
                        <a:rPr lang="en-US" sz="3600" b="1" dirty="0" err="1"/>
                        <a:t>str</a:t>
                      </a:r>
                      <a:endParaRPr lang="en-US" sz="36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latin typeface="Consolas" panose="020B0609020204030204" pitchFamily="49" charset="0"/>
                        </a:rPr>
                        <a:t>str</a:t>
                      </a:r>
                      <a:r>
                        <a:rPr lang="en-US" sz="3200" b="0" dirty="0">
                          <a:latin typeface="Consolas" panose="020B0609020204030204" pitchFamily="49" charset="0"/>
                        </a:rPr>
                        <a:t>(4.0)</a:t>
                      </a:r>
                      <a:r>
                        <a:rPr lang="en-US" sz="3200" b="0" baseline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3200" b="0" baseline="0" dirty="0">
                          <a:latin typeface="Consolas" panose="020B0609020204030204" pitchFamily="49" charset="0"/>
                          <a:sym typeface="Wingdings" panose="05000000000000000000" pitchFamily="2" charset="2"/>
                        </a:rPr>
                        <a:t> '4.0'</a:t>
                      </a:r>
                      <a:endParaRPr lang="en-US" sz="3200" b="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14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rgbClr val="7030A0"/>
                </a:solidFill>
              </a:rPr>
              <a:t>Watch Me Code 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Understanding Variables and Types!</a:t>
            </a:r>
          </a:p>
          <a:p>
            <a:pPr>
              <a:buFontTx/>
              <a:buChar char="-"/>
            </a:pPr>
            <a:r>
              <a:rPr lang="en-US" sz="3200" dirty="0"/>
              <a:t>Assignment</a:t>
            </a:r>
          </a:p>
          <a:p>
            <a:pPr>
              <a:buFontTx/>
              <a:buChar char="-"/>
            </a:pPr>
            <a:r>
              <a:rPr lang="en-US" sz="3200" dirty="0"/>
              <a:t>Variables of Different Types</a:t>
            </a:r>
          </a:p>
          <a:p>
            <a:pPr>
              <a:buFontTx/>
              <a:buChar char="-"/>
            </a:pPr>
            <a:r>
              <a:rPr lang="en-US" sz="3200" dirty="0"/>
              <a:t>Switching types</a:t>
            </a:r>
          </a:p>
          <a:p>
            <a:pPr>
              <a:buFontTx/>
              <a:buChar char="-"/>
            </a:pPr>
            <a:r>
              <a:rPr lang="en-US" sz="3200" dirty="0"/>
              <a:t>Using type()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602" y="30236"/>
            <a:ext cx="1618268" cy="161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981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4682</TotalTime>
  <Words>1187</Words>
  <Application>Microsoft Office PowerPoint</Application>
  <PresentationFormat>Widescreen</PresentationFormat>
  <Paragraphs>286</Paragraphs>
  <Slides>21</Slides>
  <Notes>2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Consolas</vt:lpstr>
      <vt:lpstr>Segoe UI</vt:lpstr>
      <vt:lpstr>Office Theme</vt:lpstr>
      <vt:lpstr>Lesson 03:  Variables and Types</vt:lpstr>
      <vt:lpstr>Agenda</vt:lpstr>
      <vt:lpstr>Before We start: Where Is The Code!?</vt:lpstr>
      <vt:lpstr>Connect Activity</vt:lpstr>
      <vt:lpstr>Variables</vt:lpstr>
      <vt:lpstr>Variables, Types and Assignment</vt:lpstr>
      <vt:lpstr>Variables are of a Specific Type</vt:lpstr>
      <vt:lpstr>Type Detection and Conversion</vt:lpstr>
      <vt:lpstr>Watch Me Code 1</vt:lpstr>
      <vt:lpstr>Check Yourself: Matching Types</vt:lpstr>
      <vt:lpstr>Check Yourself: Which Type 1?</vt:lpstr>
      <vt:lpstr>Check Yourself: Which Type 2?</vt:lpstr>
      <vt:lpstr>Python String Formatting</vt:lpstr>
      <vt:lpstr>Watch Me Code 2</vt:lpstr>
      <vt:lpstr>Check Yourself: Formatting</vt:lpstr>
      <vt:lpstr>Check Yourself: Formatting 1</vt:lpstr>
      <vt:lpstr>Check Yourself: Formatting 2</vt:lpstr>
      <vt:lpstr>Programmatic Expressions</vt:lpstr>
      <vt:lpstr>Arithmetic Operators</vt:lpstr>
      <vt:lpstr>End-To-End Example</vt:lpstr>
      <vt:lpstr>Conclusion Activity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Fudge</dc:creator>
  <cp:lastModifiedBy>Michael Fudge</cp:lastModifiedBy>
  <cp:revision>102</cp:revision>
  <dcterms:created xsi:type="dcterms:W3CDTF">2016-08-29T17:53:43Z</dcterms:created>
  <dcterms:modified xsi:type="dcterms:W3CDTF">2019-01-08T16:16:05Z</dcterms:modified>
</cp:coreProperties>
</file>