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45" r:id="rId2"/>
    <p:sldId id="298" r:id="rId3"/>
    <p:sldId id="300" r:id="rId4"/>
    <p:sldId id="329" r:id="rId5"/>
    <p:sldId id="313" r:id="rId6"/>
    <p:sldId id="315" r:id="rId7"/>
    <p:sldId id="318" r:id="rId8"/>
    <p:sldId id="326" r:id="rId9"/>
    <p:sldId id="351" r:id="rId10"/>
    <p:sldId id="320" r:id="rId11"/>
    <p:sldId id="319" r:id="rId12"/>
    <p:sldId id="314" r:id="rId13"/>
    <p:sldId id="352" r:id="rId14"/>
    <p:sldId id="304" r:id="rId15"/>
    <p:sldId id="331" r:id="rId16"/>
    <p:sldId id="321" r:id="rId17"/>
    <p:sldId id="322" r:id="rId18"/>
    <p:sldId id="332" r:id="rId19"/>
    <p:sldId id="333" r:id="rId20"/>
    <p:sldId id="334" r:id="rId21"/>
    <p:sldId id="350" r:id="rId22"/>
    <p:sldId id="323" r:id="rId23"/>
    <p:sldId id="335" r:id="rId24"/>
    <p:sldId id="324" r:id="rId25"/>
    <p:sldId id="337" r:id="rId26"/>
    <p:sldId id="338" r:id="rId27"/>
    <p:sldId id="339" r:id="rId28"/>
    <p:sldId id="340" r:id="rId29"/>
    <p:sldId id="341" r:id="rId30"/>
    <p:sldId id="342" r:id="rId31"/>
    <p:sldId id="348" r:id="rId32"/>
    <p:sldId id="325" r:id="rId33"/>
    <p:sldId id="346" r:id="rId34"/>
    <p:sldId id="343" r:id="rId35"/>
    <p:sldId id="31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E8"/>
    <a:srgbClr val="D6DCCA"/>
    <a:srgbClr val="000000"/>
    <a:srgbClr val="753A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530" autoAdjust="0"/>
  </p:normalViewPr>
  <p:slideViewPr>
    <p:cSldViewPr snapToGrid="0">
      <p:cViewPr varScale="1">
        <p:scale>
          <a:sx n="113" d="100"/>
          <a:sy n="113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867986-9C83-496D-A51A-47CF095F0449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64759AF2-2850-4092-9065-D714D385EB03}">
      <dgm:prSet phldrT="[Text]" custT="1"/>
      <dgm:spPr/>
      <dgm:t>
        <a:bodyPr/>
        <a:lstStyle/>
        <a:p>
          <a:r>
            <a:rPr lang="en-US" sz="4000" dirty="0"/>
            <a:t>P</a:t>
          </a:r>
          <a:r>
            <a:rPr lang="en-US" sz="2800" dirty="0"/>
            <a:t>atience</a:t>
          </a:r>
        </a:p>
      </dgm:t>
    </dgm:pt>
    <dgm:pt modelId="{8159E4FD-6064-4E30-997B-E63C09F3A61D}" type="parTrans" cxnId="{E8DC2B33-3A15-4603-8DD4-4C530E1B2B6A}">
      <dgm:prSet/>
      <dgm:spPr/>
      <dgm:t>
        <a:bodyPr/>
        <a:lstStyle/>
        <a:p>
          <a:endParaRPr lang="en-US"/>
        </a:p>
      </dgm:t>
    </dgm:pt>
    <dgm:pt modelId="{97389EEE-4425-4184-A509-45BEF1B2B4E5}" type="sibTrans" cxnId="{E8DC2B33-3A15-4603-8DD4-4C530E1B2B6A}">
      <dgm:prSet/>
      <dgm:spPr/>
      <dgm:t>
        <a:bodyPr/>
        <a:lstStyle/>
        <a:p>
          <a:endParaRPr lang="en-US"/>
        </a:p>
      </dgm:t>
    </dgm:pt>
    <dgm:pt modelId="{2961A8E4-E942-4E39-B648-DF44E419AB6E}">
      <dgm:prSet phldrT="[Text]" custT="1"/>
      <dgm:spPr/>
      <dgm:t>
        <a:bodyPr/>
        <a:lstStyle/>
        <a:p>
          <a:r>
            <a:rPr lang="en-US" sz="4000" dirty="0"/>
            <a:t>P</a:t>
          </a:r>
          <a:r>
            <a:rPr lang="en-US" sz="2800" dirty="0"/>
            <a:t>ersistence</a:t>
          </a:r>
        </a:p>
      </dgm:t>
    </dgm:pt>
    <dgm:pt modelId="{094EE3E3-62C4-4861-AA90-9730431BC984}" type="parTrans" cxnId="{7980B669-0F31-42F7-BD0C-601AD3696A06}">
      <dgm:prSet/>
      <dgm:spPr/>
      <dgm:t>
        <a:bodyPr/>
        <a:lstStyle/>
        <a:p>
          <a:endParaRPr lang="en-US"/>
        </a:p>
      </dgm:t>
    </dgm:pt>
    <dgm:pt modelId="{06E7EDB0-29F2-4EB9-991D-54D91CAEBD6F}" type="sibTrans" cxnId="{7980B669-0F31-42F7-BD0C-601AD3696A06}">
      <dgm:prSet/>
      <dgm:spPr/>
      <dgm:t>
        <a:bodyPr/>
        <a:lstStyle/>
        <a:p>
          <a:endParaRPr lang="en-US"/>
        </a:p>
      </dgm:t>
    </dgm:pt>
    <dgm:pt modelId="{58122D4A-DAD0-42B5-809E-0D75F3E93EFA}">
      <dgm:prSet phldrT="[Text]" custT="1"/>
      <dgm:spPr/>
      <dgm:t>
        <a:bodyPr/>
        <a:lstStyle/>
        <a:p>
          <a:r>
            <a:rPr lang="en-US" sz="4000" dirty="0"/>
            <a:t>P</a:t>
          </a:r>
          <a:r>
            <a:rPr lang="en-US" sz="2800" dirty="0"/>
            <a:t>recision</a:t>
          </a:r>
        </a:p>
      </dgm:t>
    </dgm:pt>
    <dgm:pt modelId="{4F677E08-FF72-48D1-9C2C-B0CDCC83F334}" type="parTrans" cxnId="{A573E87E-9B21-4730-A987-B397406573F2}">
      <dgm:prSet/>
      <dgm:spPr/>
      <dgm:t>
        <a:bodyPr/>
        <a:lstStyle/>
        <a:p>
          <a:endParaRPr lang="en-US"/>
        </a:p>
      </dgm:t>
    </dgm:pt>
    <dgm:pt modelId="{E14D2295-3781-4B0D-98EC-C07F1E3AE431}" type="sibTrans" cxnId="{A573E87E-9B21-4730-A987-B397406573F2}">
      <dgm:prSet/>
      <dgm:spPr/>
      <dgm:t>
        <a:bodyPr/>
        <a:lstStyle/>
        <a:p>
          <a:endParaRPr lang="en-US"/>
        </a:p>
      </dgm:t>
    </dgm:pt>
    <dgm:pt modelId="{AB423295-7F74-487B-A4BD-1C0FE55D41D2}" type="pres">
      <dgm:prSet presAssocID="{2C867986-9C83-496D-A51A-47CF095F0449}" presName="compositeShape" presStyleCnt="0">
        <dgm:presLayoutVars>
          <dgm:chMax val="7"/>
          <dgm:dir/>
          <dgm:resizeHandles val="exact"/>
        </dgm:presLayoutVars>
      </dgm:prSet>
      <dgm:spPr/>
    </dgm:pt>
    <dgm:pt modelId="{1FFA2347-8473-49D6-86FB-8893B627A5D1}" type="pres">
      <dgm:prSet presAssocID="{64759AF2-2850-4092-9065-D714D385EB03}" presName="circ1" presStyleLbl="vennNode1" presStyleIdx="0" presStyleCnt="3"/>
      <dgm:spPr/>
      <dgm:t>
        <a:bodyPr/>
        <a:lstStyle/>
        <a:p>
          <a:endParaRPr lang="en-US"/>
        </a:p>
      </dgm:t>
    </dgm:pt>
    <dgm:pt modelId="{DA2DE296-C8F6-499C-A3E4-A0E3C9BC0B55}" type="pres">
      <dgm:prSet presAssocID="{64759AF2-2850-4092-9065-D714D385EB0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F76AA-5678-4C7D-AA52-F945C630DF8A}" type="pres">
      <dgm:prSet presAssocID="{2961A8E4-E942-4E39-B648-DF44E419AB6E}" presName="circ2" presStyleLbl="vennNode1" presStyleIdx="1" presStyleCnt="3"/>
      <dgm:spPr/>
      <dgm:t>
        <a:bodyPr/>
        <a:lstStyle/>
        <a:p>
          <a:endParaRPr lang="en-US"/>
        </a:p>
      </dgm:t>
    </dgm:pt>
    <dgm:pt modelId="{8EC2F946-F7C6-4CA0-BB41-48B06B715067}" type="pres">
      <dgm:prSet presAssocID="{2961A8E4-E942-4E39-B648-DF44E419AB6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F0713C-8F21-4C90-A9F7-4538607E1988}" type="pres">
      <dgm:prSet presAssocID="{58122D4A-DAD0-42B5-809E-0D75F3E93EFA}" presName="circ3" presStyleLbl="vennNode1" presStyleIdx="2" presStyleCnt="3"/>
      <dgm:spPr/>
      <dgm:t>
        <a:bodyPr/>
        <a:lstStyle/>
        <a:p>
          <a:endParaRPr lang="en-US"/>
        </a:p>
      </dgm:t>
    </dgm:pt>
    <dgm:pt modelId="{37BBC24F-F05B-4435-954C-999323C6BC37}" type="pres">
      <dgm:prSet presAssocID="{58122D4A-DAD0-42B5-809E-0D75F3E93EF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3BECE4-CF9F-4F8A-9A05-9CBDD1057569}" type="presOf" srcId="{2C867986-9C83-496D-A51A-47CF095F0449}" destId="{AB423295-7F74-487B-A4BD-1C0FE55D41D2}" srcOrd="0" destOrd="0" presId="urn:microsoft.com/office/officeart/2005/8/layout/venn1"/>
    <dgm:cxn modelId="{E8DC2B33-3A15-4603-8DD4-4C530E1B2B6A}" srcId="{2C867986-9C83-496D-A51A-47CF095F0449}" destId="{64759AF2-2850-4092-9065-D714D385EB03}" srcOrd="0" destOrd="0" parTransId="{8159E4FD-6064-4E30-997B-E63C09F3A61D}" sibTransId="{97389EEE-4425-4184-A509-45BEF1B2B4E5}"/>
    <dgm:cxn modelId="{7980B669-0F31-42F7-BD0C-601AD3696A06}" srcId="{2C867986-9C83-496D-A51A-47CF095F0449}" destId="{2961A8E4-E942-4E39-B648-DF44E419AB6E}" srcOrd="1" destOrd="0" parTransId="{094EE3E3-62C4-4861-AA90-9730431BC984}" sibTransId="{06E7EDB0-29F2-4EB9-991D-54D91CAEBD6F}"/>
    <dgm:cxn modelId="{A0F26512-5C6F-47D9-9B71-411173BBDA56}" type="presOf" srcId="{64759AF2-2850-4092-9065-D714D385EB03}" destId="{DA2DE296-C8F6-499C-A3E4-A0E3C9BC0B55}" srcOrd="1" destOrd="0" presId="urn:microsoft.com/office/officeart/2005/8/layout/venn1"/>
    <dgm:cxn modelId="{3E020F7D-8956-4ACB-902A-BD66D192BCC9}" type="presOf" srcId="{58122D4A-DAD0-42B5-809E-0D75F3E93EFA}" destId="{37BBC24F-F05B-4435-954C-999323C6BC37}" srcOrd="1" destOrd="0" presId="urn:microsoft.com/office/officeart/2005/8/layout/venn1"/>
    <dgm:cxn modelId="{A573E87E-9B21-4730-A987-B397406573F2}" srcId="{2C867986-9C83-496D-A51A-47CF095F0449}" destId="{58122D4A-DAD0-42B5-809E-0D75F3E93EFA}" srcOrd="2" destOrd="0" parTransId="{4F677E08-FF72-48D1-9C2C-B0CDCC83F334}" sibTransId="{E14D2295-3781-4B0D-98EC-C07F1E3AE431}"/>
    <dgm:cxn modelId="{118C70F4-2420-4716-98BE-F2FA074884C7}" type="presOf" srcId="{2961A8E4-E942-4E39-B648-DF44E419AB6E}" destId="{3BAF76AA-5678-4C7D-AA52-F945C630DF8A}" srcOrd="0" destOrd="0" presId="urn:microsoft.com/office/officeart/2005/8/layout/venn1"/>
    <dgm:cxn modelId="{8A5C99A0-D150-4711-A357-C54F009DDD09}" type="presOf" srcId="{64759AF2-2850-4092-9065-D714D385EB03}" destId="{1FFA2347-8473-49D6-86FB-8893B627A5D1}" srcOrd="0" destOrd="0" presId="urn:microsoft.com/office/officeart/2005/8/layout/venn1"/>
    <dgm:cxn modelId="{5E977E47-782D-4915-A8A4-C47656C42A56}" type="presOf" srcId="{2961A8E4-E942-4E39-B648-DF44E419AB6E}" destId="{8EC2F946-F7C6-4CA0-BB41-48B06B715067}" srcOrd="1" destOrd="0" presId="urn:microsoft.com/office/officeart/2005/8/layout/venn1"/>
    <dgm:cxn modelId="{94B797AF-3302-469D-80EC-8DE623E5BF00}" type="presOf" srcId="{58122D4A-DAD0-42B5-809E-0D75F3E93EFA}" destId="{37F0713C-8F21-4C90-A9F7-4538607E1988}" srcOrd="0" destOrd="0" presId="urn:microsoft.com/office/officeart/2005/8/layout/venn1"/>
    <dgm:cxn modelId="{B53F9948-FD5A-48CB-A73B-6D83EE7C7EE6}" type="presParOf" srcId="{AB423295-7F74-487B-A4BD-1C0FE55D41D2}" destId="{1FFA2347-8473-49D6-86FB-8893B627A5D1}" srcOrd="0" destOrd="0" presId="urn:microsoft.com/office/officeart/2005/8/layout/venn1"/>
    <dgm:cxn modelId="{5287EDCD-4906-43D9-B4B0-6635CEEB05A5}" type="presParOf" srcId="{AB423295-7F74-487B-A4BD-1C0FE55D41D2}" destId="{DA2DE296-C8F6-499C-A3E4-A0E3C9BC0B55}" srcOrd="1" destOrd="0" presId="urn:microsoft.com/office/officeart/2005/8/layout/venn1"/>
    <dgm:cxn modelId="{94B1CBF4-C285-4689-AB8D-DFDD5CEC13A4}" type="presParOf" srcId="{AB423295-7F74-487B-A4BD-1C0FE55D41D2}" destId="{3BAF76AA-5678-4C7D-AA52-F945C630DF8A}" srcOrd="2" destOrd="0" presId="urn:microsoft.com/office/officeart/2005/8/layout/venn1"/>
    <dgm:cxn modelId="{8A8CFDCB-D35A-4883-BF4A-391074CEF61A}" type="presParOf" srcId="{AB423295-7F74-487B-A4BD-1C0FE55D41D2}" destId="{8EC2F946-F7C6-4CA0-BB41-48B06B715067}" srcOrd="3" destOrd="0" presId="urn:microsoft.com/office/officeart/2005/8/layout/venn1"/>
    <dgm:cxn modelId="{EF9EF38B-90CA-4361-B3B0-1F14E522F10E}" type="presParOf" srcId="{AB423295-7F74-487B-A4BD-1C0FE55D41D2}" destId="{37F0713C-8F21-4C90-A9F7-4538607E1988}" srcOrd="4" destOrd="0" presId="urn:microsoft.com/office/officeart/2005/8/layout/venn1"/>
    <dgm:cxn modelId="{E5E144B8-6D03-4FFC-9F19-7E5C3961B247}" type="presParOf" srcId="{AB423295-7F74-487B-A4BD-1C0FE55D41D2}" destId="{37BBC24F-F05B-4435-954C-999323C6BC3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C3C48-EC6B-46B4-B971-882E8F77D68D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49766-D8F7-40E2-B91C-29C126600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4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0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6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0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52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43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9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0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83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40100-AA8B-4468-9FD2-4271F6346A92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7B43F-3609-4D39-AB03-9215F4885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66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layer.oreilly.com/videos/9781491902141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chart.apis.google.com/chart?cht=qr&amp;chs=200x200&amp;chl=http%3A//ist256.participoll.com/&amp;chld=H|0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computing/computer-programming/programming/intro-to-programming/v/programming-intro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ow-old.net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sCDUtaePgA" TargetMode="External"/><Relationship Id="rId2" Type="http://schemas.openxmlformats.org/officeDocument/2006/relationships/hyperlink" Target="https://youtu.be/XSs4yC1TJg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546" y="365125"/>
            <a:ext cx="9014254" cy="1817902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+mn-lt"/>
              </a:rPr>
              <a:t>Lesson </a:t>
            </a:r>
            <a:r>
              <a:rPr lang="en-US" sz="6000">
                <a:latin typeface="+mn-lt"/>
              </a:rPr>
              <a:t>01:</a:t>
            </a:r>
            <a:r>
              <a:rPr lang="en-US" sz="6000" dirty="0">
                <a:latin typeface="+mn-lt"/>
              </a:rPr>
              <a:t/>
            </a:r>
            <a:br>
              <a:rPr lang="en-US" sz="6000" dirty="0">
                <a:latin typeface="+mn-lt"/>
              </a:rPr>
            </a:br>
            <a:r>
              <a:rPr lang="en-US" sz="6000" dirty="0">
                <a:solidFill>
                  <a:schemeClr val="accent4"/>
                </a:solidFill>
                <a:latin typeface="+mn-lt"/>
              </a:rPr>
              <a:t>Introduction to Programing</a:t>
            </a:r>
            <a:endParaRPr lang="en-US" sz="6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21276" y="2409642"/>
            <a:ext cx="9195257" cy="399939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Attendance: </a:t>
            </a:r>
          </a:p>
          <a:p>
            <a:pPr lvl="1"/>
            <a:r>
              <a:rPr lang="en-US" sz="3600" dirty="0">
                <a:latin typeface="Consolas" panose="020B0609020204030204" pitchFamily="49" charset="0"/>
              </a:rPr>
              <a:t>Link: </a:t>
            </a:r>
            <a:r>
              <a:rPr lang="en-US" sz="3600" dirty="0"/>
              <a:t>In Gitter.im </a:t>
            </a:r>
            <a:r>
              <a:rPr lang="en-US" sz="3600" dirty="0">
                <a:latin typeface="Consolas" panose="020B0609020204030204" pitchFamily="49" charset="0"/>
              </a:rPr>
              <a:t>| Code: ????</a:t>
            </a:r>
          </a:p>
          <a:p>
            <a:r>
              <a:rPr lang="en-US" sz="4400" b="1" dirty="0">
                <a:solidFill>
                  <a:srgbClr val="FFFF00"/>
                </a:solidFill>
              </a:rPr>
              <a:t>Class Chat: </a:t>
            </a:r>
          </a:p>
          <a:p>
            <a:pPr lvl="1"/>
            <a:r>
              <a:rPr lang="en-US" sz="3600" dirty="0">
                <a:latin typeface="Consolas" panose="020B0609020204030204" pitchFamily="49" charset="0"/>
              </a:rPr>
              <a:t>https://gitter.im/IST256/Fudge </a:t>
            </a:r>
          </a:p>
          <a:p>
            <a:r>
              <a:rPr lang="en-US" sz="4400" b="1" dirty="0">
                <a:solidFill>
                  <a:srgbClr val="FFFF00"/>
                </a:solidFill>
              </a:rPr>
              <a:t>Participation</a:t>
            </a:r>
          </a:p>
          <a:p>
            <a:pPr lvl="1"/>
            <a:r>
              <a:rPr lang="en-US" sz="3600" dirty="0">
                <a:latin typeface="Consolas" panose="020B0609020204030204" pitchFamily="49" charset="0"/>
              </a:rPr>
              <a:t>http://ist256.participoll.com/</a:t>
            </a:r>
          </a:p>
          <a:p>
            <a:pPr lvl="1"/>
            <a:endParaRPr lang="en-US" sz="3600" dirty="0">
              <a:latin typeface="Consolas" panose="020B060902020403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9" y="210957"/>
            <a:ext cx="2018373" cy="204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65127"/>
            <a:ext cx="1000125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So, What makes </a:t>
            </a:r>
            <a:r>
              <a:rPr lang="en-US" i="1" dirty="0">
                <a:latin typeface="+mn-lt"/>
              </a:rPr>
              <a:t>programming</a:t>
            </a:r>
            <a:r>
              <a:rPr lang="en-US" dirty="0">
                <a:latin typeface="+mn-lt"/>
              </a:rPr>
              <a:t> </a:t>
            </a:r>
            <a:r>
              <a:rPr lang="en-US" i="1" dirty="0">
                <a:latin typeface="+mn-lt"/>
              </a:rPr>
              <a:t>difficult</a:t>
            </a:r>
            <a:r>
              <a:rPr lang="en-US" dirty="0">
                <a:latin typeface="+mn-lt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664" y="1695452"/>
            <a:ext cx="4652861" cy="4159657"/>
          </a:xfrm>
        </p:spPr>
        <p:txBody>
          <a:bodyPr>
            <a:normAutofit fontScale="92500"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Syntax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/>
              <a:t>– learn how to communicate to the computer in a way it can understand.</a:t>
            </a: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A Programmer’s Mindset </a:t>
            </a:r>
            <a:r>
              <a:rPr lang="en-US" sz="2800" dirty="0"/>
              <a:t>–learn to think down at the computer’s level; solve problems on its terms.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Semantics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a design which matches your intent.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dirty="0"/>
          </a:p>
        </p:txBody>
      </p:sp>
      <p:pic>
        <p:nvPicPr>
          <p:cNvPr id="6" name="Picture 2" descr="Hit Compile.  1 Error.  Fix it. Hit compile again.  927234 errors.  Progra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530" y="1690690"/>
            <a:ext cx="5349910" cy="408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450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18810" y="365126"/>
            <a:ext cx="11191409" cy="9448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3492" y="365126"/>
            <a:ext cx="9181617" cy="10566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n-lt"/>
              </a:rPr>
              <a:t>News Flash: 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In 2018, Computers are still </a:t>
            </a:r>
            <a:r>
              <a:rPr lang="en-US" sz="4000" b="1" i="1" dirty="0">
                <a:solidFill>
                  <a:schemeClr val="bg1"/>
                </a:solidFill>
                <a:latin typeface="+mn-lt"/>
              </a:rPr>
              <a:t>stupid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  <p:pic>
        <p:nvPicPr>
          <p:cNvPr id="4100" name="Picture 4" descr="http://support.engr.sjsu.edu/cartoons/understanding_dummi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282" y="1656951"/>
            <a:ext cx="3177702" cy="423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thesmoakhouse.files.wordpress.com/2007/04/img3c9ccf432e6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0" y="1529979"/>
            <a:ext cx="3502444" cy="363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echfrosa.com/wp-content/uploads/2013/12/9e741_new_computer_technology_2634912345_4e293de74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r="6135" b="9063"/>
          <a:stretch/>
        </p:blipFill>
        <p:spPr bwMode="auto">
          <a:xfrm>
            <a:off x="4337848" y="1908648"/>
            <a:ext cx="380152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6413" y="5979239"/>
            <a:ext cx="10440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Computers are machines. They only do what they are instructed to do.</a:t>
            </a:r>
          </a:p>
        </p:txBody>
      </p:sp>
    </p:spTree>
    <p:extLst>
      <p:ext uri="{BB962C8B-B14F-4D97-AF65-F5344CB8AC3E}">
        <p14:creationId xmlns:p14="http://schemas.microsoft.com/office/powerpoint/2010/main" val="664176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4857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B0F0"/>
                </a:solidFill>
              </a:rPr>
              <a:t>“Why Should I, A Non Computer Scientist, Learn To Program?”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3119283"/>
            <a:ext cx="5181600" cy="305767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To understand the </a:t>
            </a:r>
            <a:r>
              <a:rPr lang="en-US" sz="3600" dirty="0">
                <a:solidFill>
                  <a:srgbClr val="FFFF00"/>
                </a:solidFill>
              </a:rPr>
              <a:t>capabilities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FFFF00"/>
                </a:solidFill>
              </a:rPr>
              <a:t>limitations</a:t>
            </a:r>
            <a:r>
              <a:rPr lang="en-US" sz="3600" dirty="0"/>
              <a:t> of computers.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6172200" y="3222523"/>
            <a:ext cx="5181600" cy="295444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600" dirty="0"/>
              <a:t>Be </a:t>
            </a:r>
            <a:r>
              <a:rPr lang="en-US" sz="3600" dirty="0">
                <a:solidFill>
                  <a:srgbClr val="FFFF00"/>
                </a:solidFill>
              </a:rPr>
              <a:t>more productive </a:t>
            </a:r>
            <a:r>
              <a:rPr lang="en-US" sz="3600" dirty="0"/>
              <a:t>in handling the </a:t>
            </a:r>
            <a:r>
              <a:rPr lang="en-US" sz="3600" dirty="0">
                <a:solidFill>
                  <a:srgbClr val="FFFF00"/>
                </a:solidFill>
              </a:rPr>
              <a:t>data and information</a:t>
            </a:r>
            <a:r>
              <a:rPr lang="en-US" sz="3600" dirty="0"/>
              <a:t> that we will encounter in our lives.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8471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Learn To Write Code?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It’s Not just for software developers anymore:</a:t>
            </a:r>
          </a:p>
          <a:p>
            <a:pPr lvl="1"/>
            <a:r>
              <a:rPr lang="en-US" sz="2800" dirty="0" smtClean="0"/>
              <a:t>IT Workers (Bash, </a:t>
            </a:r>
            <a:r>
              <a:rPr lang="en-US" sz="2800" dirty="0" err="1" smtClean="0"/>
              <a:t>Powershell</a:t>
            </a:r>
            <a:r>
              <a:rPr lang="en-US" sz="2800" dirty="0" smtClean="0"/>
              <a:t>, Perl)</a:t>
            </a:r>
          </a:p>
          <a:p>
            <a:pPr lvl="1"/>
            <a:r>
              <a:rPr lang="en-US" sz="2800" dirty="0" smtClean="0"/>
              <a:t>Data Scientists / </a:t>
            </a:r>
            <a:r>
              <a:rPr lang="en-US" sz="2800" dirty="0" err="1" smtClean="0"/>
              <a:t>Analyts</a:t>
            </a:r>
            <a:r>
              <a:rPr lang="en-US" sz="2800" dirty="0" smtClean="0"/>
              <a:t> (SQL, Python, R)</a:t>
            </a:r>
          </a:p>
          <a:p>
            <a:pPr lvl="1"/>
            <a:r>
              <a:rPr lang="en-US" sz="2800" dirty="0" smtClean="0"/>
              <a:t>Artists and Designers (HTML, JavaScript, Processing)</a:t>
            </a:r>
          </a:p>
          <a:p>
            <a:pPr lvl="1"/>
            <a:r>
              <a:rPr lang="en-US" sz="2800" dirty="0" smtClean="0"/>
              <a:t>Engineers (SAS, AutoCAD)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069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348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dirty="0"/>
              <a:t>Programming is difficult because: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000" dirty="0"/>
              <a:t>It requires mathematics.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000" dirty="0"/>
              <a:t>You must express your thoughts in way the computer can understand.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000" dirty="0"/>
              <a:t>You must learn several programming languages.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000" dirty="0"/>
              <a:t>All of the above.</a:t>
            </a:r>
          </a:p>
          <a:p>
            <a:pPr marL="742950" indent="-742950">
              <a:buAutoNum type="alphaUcPeriod"/>
            </a:pP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Check Yourself!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127" y="100342"/>
            <a:ext cx="1548142" cy="1548142"/>
          </a:xfrm>
          <a:prstGeom prst="rect">
            <a:avLst/>
          </a:prstGeom>
        </p:spPr>
      </p:pic>
      <p:sp>
        <p:nvSpPr>
          <p:cNvPr id="3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</a:p>
        </p:txBody>
      </p:sp>
      <p:sp>
        <p:nvSpPr>
          <p:cNvPr id="6" name="counter_overlay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15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7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answerA"/>
          <p:cNvSpPr txBox="1"/>
          <p:nvPr/>
        </p:nvSpPr>
        <p:spPr>
          <a:xfrm>
            <a:off x="9334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9" name="letterA"/>
          <p:cNvSpPr txBox="1"/>
          <p:nvPr/>
        </p:nvSpPr>
        <p:spPr>
          <a:xfrm>
            <a:off x="9334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10" name="answerB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letterB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  <p:sp>
        <p:nvSpPr>
          <p:cNvPr id="12" name="answerC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3" name="letterC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</a:p>
        </p:txBody>
      </p:sp>
      <p:sp>
        <p:nvSpPr>
          <p:cNvPr id="14" name="answerD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FD5C04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5" name="letterD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FD5C04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8403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00B050"/>
                </a:solidFill>
              </a:rPr>
              <a:t>Thinking Like a Programmer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Computational Thinking</a:t>
            </a:r>
          </a:p>
        </p:txBody>
      </p:sp>
    </p:spTree>
    <p:extLst>
      <p:ext uri="{BB962C8B-B14F-4D97-AF65-F5344CB8AC3E}">
        <p14:creationId xmlns:p14="http://schemas.microsoft.com/office/powerpoint/2010/main" val="3320450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365125"/>
            <a:ext cx="11245645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Developing Your Programmer’s Mindset Requires: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460175"/>
              </p:ext>
            </p:extLst>
          </p:nvPr>
        </p:nvGraphicFramePr>
        <p:xfrm>
          <a:off x="851719" y="1690688"/>
          <a:ext cx="10515600" cy="4891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7272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 Thinking: Become a better problem solver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Algorithm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/>
              <a:t>– a series of steps or instructions which solve a problem or accomplish a task. </a:t>
            </a:r>
          </a:p>
          <a:p>
            <a:pPr lvl="1"/>
            <a:r>
              <a:rPr lang="en-US" sz="2800" dirty="0">
                <a:solidFill>
                  <a:schemeClr val="accent2"/>
                </a:solidFill>
              </a:rPr>
              <a:t>Think: “To-Do list”</a:t>
            </a:r>
          </a:p>
          <a:p>
            <a:r>
              <a:rPr lang="en-US" sz="3200" b="1" dirty="0">
                <a:solidFill>
                  <a:schemeClr val="accent1"/>
                </a:solidFill>
              </a:rPr>
              <a:t>Task Decomposition </a:t>
            </a:r>
            <a:r>
              <a:rPr lang="en-US" sz="3200" dirty="0"/>
              <a:t>– an algorithmic approach where a complex task is defined as a series of detailed steps. </a:t>
            </a:r>
          </a:p>
          <a:p>
            <a:pPr lvl="1"/>
            <a:r>
              <a:rPr lang="en-US" sz="2800" dirty="0">
                <a:solidFill>
                  <a:schemeClr val="accent2"/>
                </a:solidFill>
              </a:rPr>
              <a:t>Think: “How-To Instructions”</a:t>
            </a:r>
          </a:p>
        </p:txBody>
      </p:sp>
    </p:spTree>
    <p:extLst>
      <p:ext uri="{BB962C8B-B14F-4D97-AF65-F5344CB8AC3E}">
        <p14:creationId xmlns:p14="http://schemas.microsoft.com/office/powerpoint/2010/main" val="253232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How to Think Like a Programmer</a:t>
            </a:r>
            <a:endParaRPr lang="en-US" sz="4800" b="1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Understand the problem you’re trying to solve.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Know your resources (inputs / outputs) and constraints.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Break up large problems into small ones.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Formulate a detailed plan with atomic steps.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Test and revise your strategy.  Often.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It’s an iterative process, not a linear one. </a:t>
            </a:r>
          </a:p>
        </p:txBody>
      </p:sp>
    </p:spTree>
    <p:extLst>
      <p:ext uri="{BB962C8B-B14F-4D97-AF65-F5344CB8AC3E}">
        <p14:creationId xmlns:p14="http://schemas.microsoft.com/office/powerpoint/2010/main" val="3273752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51523" y="4225413"/>
            <a:ext cx="4995983" cy="2123658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Path To Success </a:t>
            </a: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Littered With </a:t>
            </a: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Hundreds of Failures</a:t>
            </a:r>
          </a:p>
        </p:txBody>
      </p:sp>
    </p:spTree>
    <p:extLst>
      <p:ext uri="{BB962C8B-B14F-4D97-AF65-F5344CB8AC3E}">
        <p14:creationId xmlns:p14="http://schemas.microsoft.com/office/powerpoint/2010/main" val="297243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4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588985" cy="4351338"/>
          </a:xfrm>
        </p:spPr>
        <p:txBody>
          <a:bodyPr>
            <a:normAutofit/>
          </a:bodyPr>
          <a:lstStyle/>
          <a:p>
            <a:r>
              <a:rPr lang="en-US" sz="3600" dirty="0"/>
              <a:t>Programming: What, How and Why</a:t>
            </a:r>
          </a:p>
          <a:p>
            <a:r>
              <a:rPr lang="en-US" sz="3600" dirty="0"/>
              <a:t>Thinking Like a Programmer</a:t>
            </a:r>
          </a:p>
          <a:p>
            <a:r>
              <a:rPr lang="en-US" sz="3600" dirty="0"/>
              <a:t>The Python Programming Language</a:t>
            </a:r>
          </a:p>
          <a:p>
            <a:r>
              <a:rPr lang="en-US" sz="3600" dirty="0"/>
              <a:t>DEMO: How we code in this course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7548664" y="1825625"/>
            <a:ext cx="3805135" cy="4351338"/>
          </a:xfrm>
        </p:spPr>
        <p:txBody>
          <a:bodyPr>
            <a:normAutofit/>
          </a:bodyPr>
          <a:lstStyle/>
          <a:p>
            <a:r>
              <a:rPr lang="en-US" sz="3200" dirty="0"/>
              <a:t>You’ve Read:</a:t>
            </a:r>
          </a:p>
          <a:p>
            <a:pPr lvl="1"/>
            <a:r>
              <a:rPr lang="en-US" sz="2800" dirty="0" err="1"/>
              <a:t>Zybook</a:t>
            </a:r>
            <a:r>
              <a:rPr lang="en-US" sz="2800" dirty="0"/>
              <a:t> Ch1</a:t>
            </a:r>
          </a:p>
          <a:p>
            <a:pPr lvl="1"/>
            <a:r>
              <a:rPr lang="en-US" sz="2800" dirty="0"/>
              <a:t>P4E Ch1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548665" y="3962367"/>
            <a:ext cx="4388796" cy="2214596"/>
            <a:chOff x="6965005" y="1825625"/>
            <a:chExt cx="4388796" cy="2214596"/>
          </a:xfrm>
        </p:grpSpPr>
        <p:sp>
          <p:nvSpPr>
            <p:cNvPr id="7" name="Rounded Rectangle 6"/>
            <p:cNvSpPr/>
            <p:nvPr/>
          </p:nvSpPr>
          <p:spPr>
            <a:xfrm>
              <a:off x="6965005" y="1825625"/>
              <a:ext cx="4388796" cy="2214596"/>
            </a:xfrm>
            <a:prstGeom prst="roundRect">
              <a:avLst/>
            </a:prstGeom>
            <a:solidFill>
              <a:srgbClr val="753A8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153070" y="3317413"/>
              <a:ext cx="4014281" cy="4616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/>
                <a:t>https://gitter.im/IST256/Fudge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8495" y="2377046"/>
              <a:ext cx="2743433" cy="91447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81736" y="1988194"/>
              <a:ext cx="4066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Questions? Ask in Our Course Chat!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64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348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dirty="0"/>
              <a:t>Put these instructions in the proper order so that we draw a rectangle</a:t>
            </a:r>
          </a:p>
          <a:p>
            <a:r>
              <a:rPr lang="en-US" sz="4000" dirty="0"/>
              <a:t>Draw a 2 inch line to the right </a:t>
            </a:r>
          </a:p>
          <a:p>
            <a:r>
              <a:rPr lang="en-US" sz="4000" dirty="0"/>
              <a:t>Draw a 1 inch line up </a:t>
            </a:r>
          </a:p>
          <a:p>
            <a:r>
              <a:rPr lang="en-US" sz="4000" dirty="0"/>
              <a:t>Pencil down</a:t>
            </a:r>
          </a:p>
          <a:p>
            <a:r>
              <a:rPr lang="en-US" sz="4000" dirty="0"/>
              <a:t>Draw a 2 inch line to the left </a:t>
            </a:r>
          </a:p>
          <a:p>
            <a:r>
              <a:rPr lang="en-US" sz="4000" dirty="0"/>
              <a:t>Pencil up</a:t>
            </a:r>
          </a:p>
          <a:p>
            <a:r>
              <a:rPr lang="en-US" sz="4000" dirty="0"/>
              <a:t>Draw a 1 inch line down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Activity: Draw A Rectangle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127" y="100342"/>
            <a:ext cx="1548142" cy="15481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72596" y="3480346"/>
            <a:ext cx="3252019" cy="157807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7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348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dirty="0"/>
              <a:t>Put these instructions in the proper order so that we draw a rectangle</a:t>
            </a:r>
          </a:p>
          <a:p>
            <a:r>
              <a:rPr lang="en-US" sz="4000" dirty="0"/>
              <a:t>Pencil down</a:t>
            </a:r>
          </a:p>
          <a:p>
            <a:r>
              <a:rPr lang="en-US" sz="4000" dirty="0"/>
              <a:t>Draw a 2 inch line to the right </a:t>
            </a:r>
          </a:p>
          <a:p>
            <a:r>
              <a:rPr lang="en-US" sz="4000" dirty="0"/>
              <a:t>Draw a 1 inch line up </a:t>
            </a:r>
          </a:p>
          <a:p>
            <a:r>
              <a:rPr lang="en-US" sz="4000" dirty="0"/>
              <a:t>Draw a 2 inch line to the left </a:t>
            </a:r>
          </a:p>
          <a:p>
            <a:r>
              <a:rPr lang="en-US" sz="4000" dirty="0"/>
              <a:t>Draw a 1 inch line down</a:t>
            </a:r>
          </a:p>
          <a:p>
            <a:r>
              <a:rPr lang="en-US" sz="4000" dirty="0"/>
              <a:t>Pencil up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Activity: Draw A Rectangle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127" y="100342"/>
            <a:ext cx="1548142" cy="15481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72596" y="3480346"/>
            <a:ext cx="3252019" cy="157807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63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2"/>
                </a:solidFill>
              </a:rPr>
              <a:t>Computers &amp; Algorithmic Thinking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26045"/>
          </a:xfrm>
        </p:spPr>
        <p:txBody>
          <a:bodyPr>
            <a:normAutofit/>
          </a:bodyPr>
          <a:lstStyle/>
          <a:p>
            <a:r>
              <a:rPr lang="en-US" sz="3200" dirty="0"/>
              <a:t>Most computer problems follow the input </a:t>
            </a:r>
            <a:r>
              <a:rPr lang="en-US" sz="3200" dirty="0">
                <a:sym typeface="Wingdings" panose="05000000000000000000" pitchFamily="2" charset="2"/>
              </a:rPr>
              <a:t> Process  output model</a:t>
            </a:r>
          </a:p>
          <a:p>
            <a:r>
              <a:rPr lang="en-US" sz="3200" b="1" dirty="0"/>
              <a:t>Data</a:t>
            </a:r>
            <a:r>
              <a:rPr lang="en-US" sz="3200" dirty="0"/>
              <a:t>: raw unprocessed facts</a:t>
            </a:r>
          </a:p>
          <a:p>
            <a:r>
              <a:rPr lang="en-US" sz="3200" b="1" dirty="0"/>
              <a:t>Information: </a:t>
            </a:r>
            <a:r>
              <a:rPr lang="en-US" sz="3200" dirty="0"/>
              <a:t>meaningful, useful data</a:t>
            </a:r>
            <a:endParaRPr lang="en-US" sz="3200" b="1" dirty="0"/>
          </a:p>
        </p:txBody>
      </p:sp>
      <p:sp>
        <p:nvSpPr>
          <p:cNvPr id="9" name="Oval 8"/>
          <p:cNvSpPr/>
          <p:nvPr/>
        </p:nvSpPr>
        <p:spPr>
          <a:xfrm>
            <a:off x="4999703" y="4151670"/>
            <a:ext cx="2429797" cy="230812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Process</a:t>
            </a:r>
            <a:br>
              <a:rPr lang="en-US" sz="2800" dirty="0"/>
            </a:br>
            <a:r>
              <a:rPr lang="en-US" sz="2800" dirty="0"/>
              <a:t>(Program)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206910" y="4284407"/>
            <a:ext cx="2013155" cy="20426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Input</a:t>
            </a:r>
            <a:br>
              <a:rPr lang="en-US" sz="2800" dirty="0"/>
            </a:br>
            <a:r>
              <a:rPr lang="en-US" sz="2800" dirty="0"/>
              <a:t>(Data)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98975" y="4284407"/>
            <a:ext cx="2354825" cy="20426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Output</a:t>
            </a:r>
            <a:br>
              <a:rPr lang="en-US" sz="2800" dirty="0"/>
            </a:br>
            <a:r>
              <a:rPr lang="en-US" sz="2800" dirty="0"/>
              <a:t>(Information)</a:t>
            </a:r>
            <a:br>
              <a:rPr lang="en-US" sz="2800" dirty="0"/>
            </a:b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3628103" y="5080819"/>
            <a:ext cx="936523" cy="53831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745976" y="5080819"/>
            <a:ext cx="936523" cy="53831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48485"/>
            <a:ext cx="10515600" cy="4528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For a program which counts how many people are in any given photo. What are the inputs and outputs?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000" dirty="0"/>
              <a:t>The number of people </a:t>
            </a:r>
            <a:br>
              <a:rPr lang="en-US" sz="4000" dirty="0"/>
            </a:br>
            <a:r>
              <a:rPr lang="en-US" sz="4000" dirty="0"/>
              <a:t>in the photo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000" dirty="0"/>
              <a:t>The photo itself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Activity: Input or Output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127" y="100342"/>
            <a:ext cx="1548142" cy="1548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49" y="3214425"/>
            <a:ext cx="3774451" cy="2518038"/>
          </a:xfrm>
          <a:prstGeom prst="rect">
            <a:avLst/>
          </a:prstGeom>
        </p:spPr>
      </p:pic>
      <p:sp>
        <p:nvSpPr>
          <p:cNvPr id="3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</a:p>
        </p:txBody>
      </p:sp>
      <p:sp>
        <p:nvSpPr>
          <p:cNvPr id="7" name="counter_overlay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15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8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9" name="answerA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0" name="letterA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11" name="answerB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letterB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725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00A3E8"/>
                </a:solidFill>
              </a:rPr>
              <a:t>The secret to becoming a good programmer: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248" y="1823424"/>
            <a:ext cx="4873490" cy="487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34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00B050"/>
                </a:solidFill>
              </a:rPr>
              <a:t>Let’s Talk Python…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(Now that you think like a programmer)</a:t>
            </a:r>
          </a:p>
        </p:txBody>
      </p:sp>
    </p:spTree>
    <p:extLst>
      <p:ext uri="{BB962C8B-B14F-4D97-AF65-F5344CB8AC3E}">
        <p14:creationId xmlns:p14="http://schemas.microsoft.com/office/powerpoint/2010/main" val="2824271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"What Can You Do With Python?"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u="sng" dirty="0">
                <a:hlinkClick r:id="rId2"/>
              </a:rPr>
              <a:t>https://</a:t>
            </a:r>
            <a:r>
              <a:rPr lang="en-US" sz="3600" u="sng" dirty="0">
                <a:hlinkClick r:id="rId2"/>
              </a:rPr>
              <a:t>player.oreilly.com/videos/9781491902141</a:t>
            </a:r>
            <a:endParaRPr lang="en-US" sz="3600" u="sng" dirty="0"/>
          </a:p>
          <a:p>
            <a:r>
              <a:rPr lang="en-US" sz="3200" dirty="0"/>
              <a:t>O'Reilly video series on learning Python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Jessica McKellar</a:t>
            </a:r>
            <a:endParaRPr lang="en-US" sz="3200" dirty="0"/>
          </a:p>
          <a:p>
            <a:r>
              <a:rPr lang="en-US" dirty="0"/>
              <a:t>A Python advocate with the Python Software Foundation</a:t>
            </a:r>
          </a:p>
          <a:p>
            <a:r>
              <a:rPr lang="en-US" dirty="0"/>
              <a:t>Director of Engineering at Dropbox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8" descr="https://janikvonrotz.ch/wp-content/uploads/2015/10/Python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31" y="4650830"/>
            <a:ext cx="3538052" cy="188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01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A Brief History of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9908"/>
          </a:xfrm>
        </p:spPr>
        <p:txBody>
          <a:bodyPr>
            <a:normAutofit/>
          </a:bodyPr>
          <a:lstStyle/>
          <a:p>
            <a:r>
              <a:rPr lang="en-US" sz="3600" dirty="0"/>
              <a:t>Developed in 1989 by Dutch programmer </a:t>
            </a:r>
            <a:br>
              <a:rPr lang="en-US" sz="3600" dirty="0"/>
            </a:br>
            <a:r>
              <a:rPr lang="en-US" sz="3600" dirty="0"/>
              <a:t>Guido van Rossum</a:t>
            </a:r>
          </a:p>
          <a:p>
            <a:r>
              <a:rPr lang="en-US" sz="3600" dirty="0"/>
              <a:t>Python 2 released in 2000,  became a more collaborative open-source project. </a:t>
            </a:r>
          </a:p>
          <a:p>
            <a:r>
              <a:rPr lang="en-US" sz="3600" dirty="0"/>
              <a:t>2.7 The last release of python 2 was in 2010 support ends in 2018</a:t>
            </a:r>
          </a:p>
          <a:p>
            <a:r>
              <a:rPr lang="en-US" sz="3600" dirty="0"/>
              <a:t>Python 3 was released in 2008 and is </a:t>
            </a:r>
            <a:r>
              <a:rPr lang="en-US" sz="3600" b="1" dirty="0"/>
              <a:t>not backwards compatible </a:t>
            </a:r>
            <a:r>
              <a:rPr lang="en-US" sz="3600" dirty="0"/>
              <a:t>with python 2</a:t>
            </a:r>
          </a:p>
        </p:txBody>
      </p:sp>
    </p:spTree>
    <p:extLst>
      <p:ext uri="{BB962C8B-B14F-4D97-AF65-F5344CB8AC3E}">
        <p14:creationId xmlns:p14="http://schemas.microsoft.com/office/powerpoint/2010/main" val="41361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6"/>
                </a:solidFill>
              </a:rPr>
              <a:t>Python Jobs! </a:t>
            </a:r>
            <a:r>
              <a:rPr lang="en-US" sz="4000" dirty="0">
                <a:solidFill>
                  <a:schemeClr val="tx2"/>
                </a:solidFill>
              </a:rPr>
              <a:t>(According to Payscale.com)</a:t>
            </a:r>
            <a:endParaRPr lang="en-US" sz="5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87" y="1371194"/>
            <a:ext cx="5832696" cy="53024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476" y="3621728"/>
            <a:ext cx="4572001" cy="56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6476" y="4981757"/>
            <a:ext cx="4572001" cy="56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106" y="1371194"/>
            <a:ext cx="5899127" cy="51107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72980" y="3162069"/>
            <a:ext cx="4375356" cy="56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69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accent5"/>
                </a:solidFill>
              </a:rPr>
              <a:t>How Popular is Python? </a:t>
            </a:r>
            <a:r>
              <a:rPr lang="en-US" sz="4000" dirty="0">
                <a:solidFill>
                  <a:schemeClr val="tx2"/>
                </a:solidFill>
              </a:rPr>
              <a:t>(TIOBE Index)</a:t>
            </a:r>
            <a:endParaRPr lang="en-US" sz="48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04" y="1502358"/>
            <a:ext cx="11454440" cy="4972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122" y="3241958"/>
            <a:ext cx="11314472" cy="56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86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6"/>
                </a:solidFill>
              </a:rPr>
              <a:t>Connect Activity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687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300" dirty="0"/>
              <a:t>A sequence of instructions which when executed tell a computer what to do is called a:</a:t>
            </a:r>
          </a:p>
          <a:p>
            <a:pPr marL="742950" indent="-742950">
              <a:buAutoNum type="alphaUcPeriod"/>
            </a:pPr>
            <a:r>
              <a:rPr lang="en-US" sz="4300" dirty="0"/>
              <a:t>Code</a:t>
            </a:r>
          </a:p>
          <a:p>
            <a:pPr marL="742950" indent="-742950">
              <a:buAutoNum type="alphaUcPeriod"/>
            </a:pPr>
            <a:r>
              <a:rPr lang="en-US" sz="4300" dirty="0"/>
              <a:t>Algorithm</a:t>
            </a:r>
          </a:p>
          <a:p>
            <a:pPr marL="742950" indent="-742950">
              <a:buFont typeface="Arial" panose="020B0604020202020204" pitchFamily="34" charset="0"/>
              <a:buAutoNum type="alphaUcPeriod"/>
            </a:pPr>
            <a:r>
              <a:rPr lang="en-US" sz="4300" dirty="0"/>
              <a:t>Program</a:t>
            </a:r>
          </a:p>
          <a:p>
            <a:pPr marL="742950" indent="-742950">
              <a:buAutoNum type="alphaUcPeriod"/>
            </a:pPr>
            <a:r>
              <a:rPr lang="en-US" sz="4300" dirty="0"/>
              <a:t>Instruction Set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35" y="-76328"/>
            <a:ext cx="1767016" cy="1767016"/>
          </a:xfrm>
          <a:prstGeom prst="rect">
            <a:avLst/>
          </a:prstGeom>
        </p:spPr>
      </p:pic>
      <p:sp>
        <p:nvSpPr>
          <p:cNvPr id="4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</a:p>
        </p:txBody>
      </p:sp>
      <p:sp>
        <p:nvSpPr>
          <p:cNvPr id="6" name="counter_overlay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15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7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answerA"/>
          <p:cNvSpPr txBox="1"/>
          <p:nvPr/>
        </p:nvSpPr>
        <p:spPr>
          <a:xfrm>
            <a:off x="9334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9" name="letterA"/>
          <p:cNvSpPr txBox="1"/>
          <p:nvPr/>
        </p:nvSpPr>
        <p:spPr>
          <a:xfrm>
            <a:off x="9334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10" name="answerB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letterB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  <p:sp>
        <p:nvSpPr>
          <p:cNvPr id="12" name="answerC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3" name="letterC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</a:p>
        </p:txBody>
      </p:sp>
      <p:sp>
        <p:nvSpPr>
          <p:cNvPr id="14" name="answerD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FD5C04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5" name="letterD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FD5C04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800" y="3750449"/>
            <a:ext cx="1905000" cy="1905000"/>
          </a:xfrm>
          <a:prstGeom prst="rect">
            <a:avLst/>
          </a:prstGeom>
        </p:spPr>
      </p:pic>
      <p:sp>
        <p:nvSpPr>
          <p:cNvPr id="17" name="PP_address"/>
          <p:cNvSpPr txBox="1"/>
          <p:nvPr/>
        </p:nvSpPr>
        <p:spPr>
          <a:xfrm>
            <a:off x="8431980" y="3386912"/>
            <a:ext cx="3175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1200" dirty="0">
                <a:latin typeface="Segoe UI" panose="020B0502040204020203" pitchFamily="34" charset="0"/>
              </a:rPr>
              <a:t>http://ist256.participoll.com/</a:t>
            </a:r>
          </a:p>
        </p:txBody>
      </p:sp>
    </p:spTree>
    <p:extLst>
      <p:ext uri="{BB962C8B-B14F-4D97-AF65-F5344CB8AC3E}">
        <p14:creationId xmlns:p14="http://schemas.microsoft.com/office/powerpoint/2010/main" val="2789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00B050"/>
                </a:solidFill>
              </a:rPr>
              <a:t>How We Code In This Course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"Understand how to code in teams, collaborate with others and manage source code."</a:t>
            </a:r>
          </a:p>
        </p:txBody>
      </p:sp>
    </p:spTree>
    <p:extLst>
      <p:ext uri="{BB962C8B-B14F-4D97-AF65-F5344CB8AC3E}">
        <p14:creationId xmlns:p14="http://schemas.microsoft.com/office/powerpoint/2010/main" val="806233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00B050"/>
                </a:solidFill>
              </a:rPr>
              <a:t>Modern Programming is </a:t>
            </a:r>
            <a:r>
              <a:rPr lang="en-US" sz="5400" i="1" dirty="0">
                <a:solidFill>
                  <a:srgbClr val="00B050"/>
                </a:solidFill>
              </a:rPr>
              <a:t>Collaborative</a:t>
            </a:r>
            <a:r>
              <a:rPr lang="en-US" sz="5400" dirty="0">
                <a:solidFill>
                  <a:srgbClr val="00B050"/>
                </a:solidFill>
              </a:rPr>
              <a:t>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578634"/>
            <a:ext cx="10515600" cy="4598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Today's Programmer: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uses the command line to operate their computer.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uses </a:t>
            </a:r>
            <a:r>
              <a:rPr lang="en-US" sz="3600" b="1" dirty="0" err="1"/>
              <a:t>git</a:t>
            </a:r>
            <a:r>
              <a:rPr lang="en-US" sz="3600" dirty="0"/>
              <a:t> (or some other source code manager) manage their code.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writes code that is easily understood by others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can explain their code to others (including non-programmers)</a:t>
            </a:r>
          </a:p>
        </p:txBody>
      </p:sp>
    </p:spTree>
    <p:extLst>
      <p:ext uri="{BB962C8B-B14F-4D97-AF65-F5344CB8AC3E}">
        <p14:creationId xmlns:p14="http://schemas.microsoft.com/office/powerpoint/2010/main" val="4134306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4"/>
                </a:solidFill>
              </a:rPr>
              <a:t>How we will write code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rgbClr val="00B0F0"/>
                </a:solidFill>
              </a:rPr>
              <a:t>Jupyter</a:t>
            </a:r>
            <a:r>
              <a:rPr lang="en-US" sz="3600" dirty="0">
                <a:solidFill>
                  <a:srgbClr val="00B0F0"/>
                </a:solidFill>
              </a:rPr>
              <a:t> Notebook</a:t>
            </a:r>
            <a:endParaRPr lang="en-US" sz="3600" dirty="0"/>
          </a:p>
          <a:p>
            <a:r>
              <a:rPr lang="en-US" sz="3600" dirty="0"/>
              <a:t>Intermix code with explanatory text and visualizations</a:t>
            </a:r>
          </a:p>
          <a:p>
            <a:r>
              <a:rPr lang="en-US" sz="3600" dirty="0"/>
              <a:t>Preferred tool of Data Analysts and Data Scientists</a:t>
            </a:r>
          </a:p>
        </p:txBody>
      </p:sp>
      <p:sp>
        <p:nvSpPr>
          <p:cNvPr id="10" name="AutoShape 6" descr="Image result for jupyter"/>
          <p:cNvSpPr>
            <a:spLocks noChangeAspect="1" noChangeArrowheads="1"/>
          </p:cNvSpPr>
          <p:nvPr/>
        </p:nvSpPr>
        <p:spPr bwMode="auto">
          <a:xfrm>
            <a:off x="155575" y="-1423988"/>
            <a:ext cx="7115175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Image result for jupy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28" y="4271963"/>
            <a:ext cx="1905000" cy="1905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480505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4"/>
                </a:solidFill>
              </a:rPr>
              <a:t>We Use The Tools Programmers Use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B0F0"/>
                </a:solidFill>
              </a:rPr>
              <a:t>Git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err="1"/>
              <a:t>Git</a:t>
            </a:r>
            <a:r>
              <a:rPr lang="en-US" dirty="0"/>
              <a:t> is a tool for managing code.</a:t>
            </a:r>
          </a:p>
          <a:p>
            <a:r>
              <a:rPr lang="en-US" dirty="0"/>
              <a:t>You can easily track changes made over time.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GitHub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GitHub is a website for storing </a:t>
            </a:r>
            <a:r>
              <a:rPr lang="en-US" dirty="0" err="1"/>
              <a:t>git</a:t>
            </a:r>
            <a:r>
              <a:rPr lang="en-US" dirty="0"/>
              <a:t> changes in the cloud.</a:t>
            </a:r>
          </a:p>
          <a:p>
            <a:r>
              <a:rPr lang="en-US" dirty="0"/>
              <a:t>We will use it for submitting work.</a:t>
            </a:r>
          </a:p>
        </p:txBody>
      </p:sp>
      <p:sp>
        <p:nvSpPr>
          <p:cNvPr id="10" name="AutoShape 6" descr="Image result for jupyter"/>
          <p:cNvSpPr>
            <a:spLocks noChangeAspect="1" noChangeArrowheads="1"/>
          </p:cNvSpPr>
          <p:nvPr/>
        </p:nvSpPr>
        <p:spPr bwMode="auto">
          <a:xfrm>
            <a:off x="155575" y="-1423988"/>
            <a:ext cx="7115175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g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61" y="4442543"/>
            <a:ext cx="2253951" cy="22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ith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645" y="4347369"/>
            <a:ext cx="2190810" cy="254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675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Demos</a:t>
            </a:r>
            <a:r>
              <a:rPr lang="en-US" dirty="0"/>
              <a:t>: </a:t>
            </a:r>
            <a:r>
              <a:rPr lang="en-US" dirty="0" err="1"/>
              <a:t>Git</a:t>
            </a:r>
            <a:r>
              <a:rPr lang="en-US" dirty="0"/>
              <a:t>, </a:t>
            </a:r>
            <a:r>
              <a:rPr lang="en-US" dirty="0" err="1"/>
              <a:t>Jupyter</a:t>
            </a:r>
            <a:r>
              <a:rPr lang="en-US" dirty="0"/>
              <a:t>, GitHub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36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Conclusion Activity </a:t>
            </a:r>
            <a:endParaRPr lang="en-US" sz="60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1773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accent2"/>
                </a:solidFill>
              </a:rPr>
              <a:t>"One Important Thing"</a:t>
            </a:r>
          </a:p>
          <a:p>
            <a:pPr marL="0" indent="0">
              <a:buNone/>
            </a:pPr>
            <a:r>
              <a:rPr lang="en-US" sz="5400" dirty="0"/>
              <a:t>Name </a:t>
            </a:r>
            <a:r>
              <a:rPr lang="en-US" sz="5400" b="1" dirty="0"/>
              <a:t>one important thing </a:t>
            </a:r>
            <a:r>
              <a:rPr lang="en-US" sz="5400" dirty="0"/>
              <a:t>you learned in class today!</a:t>
            </a:r>
          </a:p>
          <a:p>
            <a:pPr marL="0" indent="0">
              <a:buNone/>
            </a:pPr>
            <a:endParaRPr lang="en-US" sz="5400" dirty="0"/>
          </a:p>
          <a:p>
            <a:pPr marL="0" indent="0">
              <a:buNone/>
            </a:pPr>
            <a:r>
              <a:rPr lang="en-US" sz="5400" dirty="0"/>
              <a:t>Share it on Gitter.im chat now!</a:t>
            </a:r>
          </a:p>
          <a:p>
            <a:pPr marL="0" indent="0">
              <a:buNone/>
            </a:pP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912" y="172770"/>
            <a:ext cx="1708087" cy="170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10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00B050"/>
                </a:solidFill>
              </a:rPr>
              <a:t>Programming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What, How and Why</a:t>
            </a:r>
          </a:p>
        </p:txBody>
      </p:sp>
    </p:spTree>
    <p:extLst>
      <p:ext uri="{BB962C8B-B14F-4D97-AF65-F5344CB8AC3E}">
        <p14:creationId xmlns:p14="http://schemas.microsoft.com/office/powerpoint/2010/main" val="34541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What is programming (</a:t>
            </a:r>
            <a:r>
              <a:rPr lang="en-US" sz="4800" dirty="0" err="1"/>
              <a:t>a.k.a</a:t>
            </a:r>
            <a:r>
              <a:rPr lang="en-US" sz="4800" dirty="0"/>
              <a:t> “Coding”)?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Programming</a:t>
            </a:r>
            <a:r>
              <a:rPr lang="en-US" dirty="0"/>
              <a:t> is you commanding the computer to perform a series of tasks. </a:t>
            </a:r>
          </a:p>
          <a:p>
            <a:r>
              <a:rPr lang="en-US" dirty="0"/>
              <a:t>You must tell the </a:t>
            </a:r>
            <a:r>
              <a:rPr lang="en-US" dirty="0">
                <a:solidFill>
                  <a:srgbClr val="FFFF00"/>
                </a:solidFill>
              </a:rPr>
              <a:t>computer exactly what you want it to do</a:t>
            </a:r>
            <a:r>
              <a:rPr lang="en-US" dirty="0"/>
              <a:t>, in a way that it can understand.</a:t>
            </a:r>
          </a:p>
          <a:p>
            <a:r>
              <a:rPr lang="en-US" dirty="0"/>
              <a:t>The instructions we give a computer are called </a:t>
            </a:r>
            <a:r>
              <a:rPr lang="en-US" dirty="0">
                <a:solidFill>
                  <a:srgbClr val="FFFF00"/>
                </a:solidFill>
              </a:rPr>
              <a:t>code</a:t>
            </a:r>
            <a:r>
              <a:rPr lang="en-US" dirty="0"/>
              <a:t> or a </a:t>
            </a:r>
            <a:r>
              <a:rPr lang="en-US" dirty="0">
                <a:solidFill>
                  <a:srgbClr val="FFFF00"/>
                </a:solidFill>
              </a:rPr>
              <a:t>program</a:t>
            </a:r>
            <a:r>
              <a:rPr lang="en-US" dirty="0"/>
              <a:t>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4679" y="1825625"/>
            <a:ext cx="3985253" cy="4005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494679" y="5835712"/>
            <a:ext cx="414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3"/>
              </a:rPr>
              <a:t>https://www.khanacademy.org/computing/computer-programming/programming/intro-to-programming/v/programming-intro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380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Programming is automated Problem Solving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3880" y="972481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https://encrypted-tbn3.gstatic.com/images?q=tbn:ANd9GcRGZ_XZJ0uoquXPD-217XjPn6rpN-4ljSnhQd4eYhBM1yWCYoIFBe2gdnU</a:t>
            </a:r>
          </a:p>
        </p:txBody>
      </p:sp>
      <p:pic>
        <p:nvPicPr>
          <p:cNvPr id="1026" name="Picture 2" descr="Image result for robot solves rubik's cub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55" y="1603272"/>
            <a:ext cx="88963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11057106" y="6154367"/>
            <a:ext cx="927371" cy="520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Visit</a:t>
            </a:r>
            <a:br>
              <a:rPr lang="en-US" dirty="0"/>
            </a:br>
            <a:r>
              <a:rPr lang="en-US" dirty="0"/>
              <a:t>Site</a:t>
            </a:r>
          </a:p>
        </p:txBody>
      </p:sp>
    </p:spTree>
    <p:extLst>
      <p:ext uri="{BB962C8B-B14F-4D97-AF65-F5344CB8AC3E}">
        <p14:creationId xmlns:p14="http://schemas.microsoft.com/office/powerpoint/2010/main" val="40766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00" y="93373"/>
            <a:ext cx="10301421" cy="6664108"/>
          </a:xfrm>
          <a:prstGeom prst="rect">
            <a:avLst/>
          </a:prstGeom>
        </p:spPr>
      </p:pic>
      <p:sp>
        <p:nvSpPr>
          <p:cNvPr id="3" name="Explosion 2 2"/>
          <p:cNvSpPr/>
          <p:nvPr/>
        </p:nvSpPr>
        <p:spPr>
          <a:xfrm>
            <a:off x="6889072" y="93374"/>
            <a:ext cx="5302929" cy="3335626"/>
          </a:xfrm>
          <a:prstGeom prst="irregularSeal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Sample Student</a:t>
            </a:r>
          </a:p>
          <a:p>
            <a:pPr algn="ctr"/>
            <a:r>
              <a:rPr lang="en-US" sz="2400" dirty="0"/>
              <a:t>Project</a:t>
            </a:r>
          </a:p>
          <a:p>
            <a:pPr algn="ctr"/>
            <a:r>
              <a:rPr lang="en-US" sz="2400" dirty="0"/>
              <a:t>From Original Demo Day</a:t>
            </a:r>
          </a:p>
        </p:txBody>
      </p:sp>
    </p:spTree>
    <p:extLst>
      <p:ext uri="{BB962C8B-B14F-4D97-AF65-F5344CB8AC3E}">
        <p14:creationId xmlns:p14="http://schemas.microsoft.com/office/powerpoint/2010/main" val="316983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D4D6B-E72C-4542-A349-CDAC7F75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IST256: Demo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BC61FD-EFFF-4DFA-BA13-CD52CC226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is demo day? </a:t>
            </a:r>
          </a:p>
          <a:p>
            <a:r>
              <a:rPr lang="en-US" sz="3200" dirty="0">
                <a:hlinkClick r:id="rId2"/>
              </a:rPr>
              <a:t>https://youtu.be/XSs4yC1TJg0</a:t>
            </a:r>
            <a:r>
              <a:rPr lang="en-US" sz="3200" dirty="0"/>
              <a:t> </a:t>
            </a:r>
          </a:p>
          <a:p>
            <a:r>
              <a:rPr lang="en-US" sz="3200" dirty="0"/>
              <a:t>Demo Day 2017</a:t>
            </a:r>
          </a:p>
          <a:p>
            <a:r>
              <a:rPr lang="en-US" sz="3200" dirty="0">
                <a:hlinkClick r:id="rId3"/>
              </a:rPr>
              <a:t>https://youtu.be/qsCDUtaePgA</a:t>
            </a:r>
            <a:r>
              <a:rPr lang="en-US" sz="32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1949</TotalTime>
  <Words>959</Words>
  <Application>Microsoft Office PowerPoint</Application>
  <PresentationFormat>Widescreen</PresentationFormat>
  <Paragraphs>166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Consolas</vt:lpstr>
      <vt:lpstr>Segoe UI</vt:lpstr>
      <vt:lpstr>Wingdings</vt:lpstr>
      <vt:lpstr>Office Theme</vt:lpstr>
      <vt:lpstr>Lesson 01: Introduction to Programing</vt:lpstr>
      <vt:lpstr>Agenda</vt:lpstr>
      <vt:lpstr>Connect Activity</vt:lpstr>
      <vt:lpstr>Programming</vt:lpstr>
      <vt:lpstr>What is programming (a.k.a “Coding”)?</vt:lpstr>
      <vt:lpstr>Programming is automated Problem Solving</vt:lpstr>
      <vt:lpstr>PowerPoint Presentation</vt:lpstr>
      <vt:lpstr>PowerPoint Presentation</vt:lpstr>
      <vt:lpstr>IST256: Demo Day</vt:lpstr>
      <vt:lpstr>So, What makes programming difficult?</vt:lpstr>
      <vt:lpstr>News Flash: In 2018, Computers are still stupid. </vt:lpstr>
      <vt:lpstr>“Why Should I, A Non Computer Scientist, Learn To Program?”</vt:lpstr>
      <vt:lpstr>Why Learn To Write Code?</vt:lpstr>
      <vt:lpstr>Check Yourself!</vt:lpstr>
      <vt:lpstr>Thinking Like a Programmer</vt:lpstr>
      <vt:lpstr>Developing Your Programmer’s Mindset Requires:</vt:lpstr>
      <vt:lpstr>Algorithmic Thinking: Become a better problem solver</vt:lpstr>
      <vt:lpstr>How to Think Like a Programmer</vt:lpstr>
      <vt:lpstr>PowerPoint Presentation</vt:lpstr>
      <vt:lpstr>Activity: Draw A Rectangle</vt:lpstr>
      <vt:lpstr>Activity: Draw A Rectangle</vt:lpstr>
      <vt:lpstr>Computers &amp; Algorithmic Thinking</vt:lpstr>
      <vt:lpstr>Activity: Input or Output</vt:lpstr>
      <vt:lpstr>The secret to becoming a good programmer:</vt:lpstr>
      <vt:lpstr>Let’s Talk Python…</vt:lpstr>
      <vt:lpstr>"What Can You Do With Python?"</vt:lpstr>
      <vt:lpstr>A Brief History of Python</vt:lpstr>
      <vt:lpstr>Python Jobs! (According to Payscale.com)</vt:lpstr>
      <vt:lpstr>How Popular is Python? (TIOBE Index)</vt:lpstr>
      <vt:lpstr>How We Code In This Course</vt:lpstr>
      <vt:lpstr>Modern Programming is Collaborative:</vt:lpstr>
      <vt:lpstr>How we will write code</vt:lpstr>
      <vt:lpstr>We Use The Tools Programmers Use</vt:lpstr>
      <vt:lpstr>Demos: Git, Jupyter, GitHub</vt:lpstr>
      <vt:lpstr>Conclusion Activity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Fudge</dc:creator>
  <cp:lastModifiedBy>Michael A Fudge Jr</cp:lastModifiedBy>
  <cp:revision>108</cp:revision>
  <dcterms:created xsi:type="dcterms:W3CDTF">2016-08-29T17:53:43Z</dcterms:created>
  <dcterms:modified xsi:type="dcterms:W3CDTF">2018-01-22T19:07:26Z</dcterms:modified>
</cp:coreProperties>
</file>